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73" r:id="rId2"/>
    <p:sldId id="276" r:id="rId3"/>
    <p:sldId id="270" r:id="rId4"/>
    <p:sldId id="257" r:id="rId5"/>
    <p:sldId id="271" r:id="rId6"/>
    <p:sldId id="275" r:id="rId7"/>
    <p:sldId id="274" r:id="rId8"/>
    <p:sldId id="269" r:id="rId9"/>
  </p:sldIdLst>
  <p:sldSz cx="11522075" cy="6480175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41">
          <p15:clr>
            <a:srgbClr val="000000"/>
          </p15:clr>
        </p15:guide>
        <p15:guide id="2" pos="6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7530"/>
    <a:srgbClr val="772C2A"/>
    <a:srgbClr val="2C4D75"/>
    <a:srgbClr val="4BACC6"/>
    <a:srgbClr val="F79646"/>
    <a:srgbClr val="8064A2"/>
    <a:srgbClr val="9BBB59"/>
    <a:srgbClr val="C0504D"/>
    <a:srgbClr val="4F81BD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5E9CE1-E7CE-49B9-B310-AC7FA00B00EA}">
  <a:tblStyle styleId="{0D5E9CE1-E7CE-49B9-B310-AC7FA00B00E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246" y="54"/>
      </p:cViewPr>
      <p:guideLst>
        <p:guide orient="horz" pos="2041"/>
        <p:guide pos="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</c:dPt>
          <c:cat>
            <c:strRef>
              <c:f>Лист1!$A$2:$A$10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0.5</c:v>
                </c:pt>
                <c:pt idx="1">
                  <c:v>25.7</c:v>
                </c:pt>
                <c:pt idx="2">
                  <c:v>20.3</c:v>
                </c:pt>
                <c:pt idx="3">
                  <c:v>3</c:v>
                </c:pt>
                <c:pt idx="4">
                  <c:v>17</c:v>
                </c:pt>
                <c:pt idx="5">
                  <c:v>14.4</c:v>
                </c:pt>
                <c:pt idx="6">
                  <c:v>9.1</c:v>
                </c:pt>
                <c:pt idx="7">
                  <c:v>9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DDC-422B-9CB1-7106AB08E1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200" cy="334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18143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2275" y="1241425"/>
            <a:ext cx="59531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77B941-FA59-443A-A118-7FEB9612CD94}" type="slidenum">
              <a:rPr lang="ru-RU" altLang="ru-RU" sz="1200" smtClean="0"/>
              <a:pPr/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50675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6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531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119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6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2" name="Google Shape;192;p14:notes"/>
          <p:cNvSpPr txBox="1">
            <a:spLocks noGrp="1"/>
          </p:cNvSpPr>
          <p:nvPr>
            <p:ph type="body" idx="1"/>
          </p:nvPr>
        </p:nvSpPr>
        <p:spPr>
          <a:xfrm>
            <a:off x="679450" y="4776787"/>
            <a:ext cx="5438700" cy="39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/>
          <p:cNvSpPr txBox="1"/>
          <p:nvPr/>
        </p:nvSpPr>
        <p:spPr>
          <a:xfrm>
            <a:off x="3849687" y="9428162"/>
            <a:ext cx="2946300" cy="4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62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864156" y="2013055"/>
            <a:ext cx="9793800" cy="13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728311" y="3672099"/>
            <a:ext cx="8065500" cy="16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1"/>
          </p:nvPr>
        </p:nvSpPr>
        <p:spPr>
          <a:xfrm>
            <a:off x="726133" y="1428040"/>
            <a:ext cx="64371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2"/>
          </p:nvPr>
        </p:nvSpPr>
        <p:spPr>
          <a:xfrm>
            <a:off x="7355327" y="1428040"/>
            <a:ext cx="6437100" cy="40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>
            <a:off x="910164" y="4164114"/>
            <a:ext cx="9793800" cy="1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910164" y="2746575"/>
            <a:ext cx="9793800" cy="14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 rot="5400000">
            <a:off x="9546886" y="1223408"/>
            <a:ext cx="5224500" cy="32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 rot="5400000">
            <a:off x="2917711" y="-1947142"/>
            <a:ext cx="5224500" cy="9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 rot="5400000">
            <a:off x="3622662" y="-1535050"/>
            <a:ext cx="4276800" cy="103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258407" y="4536122"/>
            <a:ext cx="69132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pic" idx="2"/>
          </p:nvPr>
        </p:nvSpPr>
        <p:spPr>
          <a:xfrm>
            <a:off x="2258407" y="579017"/>
            <a:ext cx="6913200" cy="38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2258407" y="5071637"/>
            <a:ext cx="6913200" cy="7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576106" y="258007"/>
            <a:ext cx="37908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4504811" y="258007"/>
            <a:ext cx="6441300" cy="55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576106" y="1356037"/>
            <a:ext cx="3790800" cy="443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576104" y="259509"/>
            <a:ext cx="103698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76104" y="1450540"/>
            <a:ext cx="50910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576104" y="2055057"/>
            <a:ext cx="50910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3"/>
          </p:nvPr>
        </p:nvSpPr>
        <p:spPr>
          <a:xfrm>
            <a:off x="5853056" y="1450540"/>
            <a:ext cx="5092800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4"/>
          </p:nvPr>
        </p:nvSpPr>
        <p:spPr>
          <a:xfrm>
            <a:off x="5853056" y="2055057"/>
            <a:ext cx="50928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576262" y="258762"/>
            <a:ext cx="10369500" cy="10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576262" y="1511300"/>
            <a:ext cx="10369500" cy="42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576262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937000" y="6005512"/>
            <a:ext cx="36480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258175" y="6005512"/>
            <a:ext cx="26877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0"/>
            <a:ext cx="104917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008062" y="1985740"/>
            <a:ext cx="80597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3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центра мониторинга пациентов с </a:t>
            </a:r>
            <a:r>
              <a:rPr lang="ru-RU" sz="3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ОРВИ, гриппом </a:t>
            </a:r>
          </a:p>
          <a:p>
            <a:pPr eaLnBrk="1" hangingPunct="1">
              <a:defRPr/>
            </a:pPr>
            <a:r>
              <a:rPr lang="ru-RU" sz="3200" b="1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коронавирусом в Кузбассе</a:t>
            </a:r>
            <a:endParaRPr lang="ru-RU" altLang="ru-RU" sz="32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1008063" y="1944688"/>
            <a:ext cx="42846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 sz="5999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17650" y="1655763"/>
            <a:ext cx="7550150" cy="3095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1022276">
              <a:defRPr/>
            </a:pPr>
            <a:endParaRPr lang="ru-RU" sz="2800" dirty="0">
              <a:solidFill>
                <a:srgbClr val="3B4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307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13" y="431800"/>
            <a:ext cx="939874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455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9;p14">
            <a:extLst>
              <a:ext uri="{FF2B5EF4-FFF2-40B4-BE49-F238E27FC236}">
                <a16:creationId xmlns="" xmlns:a16="http://schemas.microsoft.com/office/drawing/2014/main" id="{40EF9961-35E6-4DCC-B3D5-0CE20C13544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37;p17">
            <a:extLst>
              <a:ext uri="{FF2B5EF4-FFF2-40B4-BE49-F238E27FC236}">
                <a16:creationId xmlns="" xmlns:a16="http://schemas.microsoft.com/office/drawing/2014/main" id="{444D7742-E7C4-4EE4-92D3-555AC7BA818B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Цель</a:t>
            </a:r>
            <a:endParaRPr sz="2800" dirty="0"/>
          </a:p>
        </p:txBody>
      </p:sp>
      <p:pic>
        <p:nvPicPr>
          <p:cNvPr id="10" name="Google Shape;130;p16">
            <a:extLst>
              <a:ext uri="{FF2B5EF4-FFF2-40B4-BE49-F238E27FC236}">
                <a16:creationId xmlns="" xmlns:a16="http://schemas.microsoft.com/office/drawing/2014/main" id="{D3DAB6AA-A195-4E2E-AD1D-E6A977EDBA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8268607-7F3A-4D7E-ACAB-17031A79F173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AB7EDE75-6BF9-49FD-AF7A-346BA2B42B26}"/>
              </a:ext>
            </a:extLst>
          </p:cNvPr>
          <p:cNvSpPr/>
          <p:nvPr/>
        </p:nvSpPr>
        <p:spPr>
          <a:xfrm>
            <a:off x="1026659" y="1975983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137;p17">
            <a:extLst>
              <a:ext uri="{FF2B5EF4-FFF2-40B4-BE49-F238E27FC236}">
                <a16:creationId xmlns="" xmlns:a16="http://schemas.microsoft.com/office/drawing/2014/main" id="{19A73022-A5FF-40C7-83B5-8B354AD147C2}"/>
              </a:ext>
            </a:extLst>
          </p:cNvPr>
          <p:cNvSpPr txBox="1"/>
          <p:nvPr/>
        </p:nvSpPr>
        <p:spPr>
          <a:xfrm>
            <a:off x="2333115" y="1939361"/>
            <a:ext cx="8203916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sz="36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Оказание круглосуточной консультативной помощи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sz="36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кузбассовцам</a:t>
            </a:r>
            <a:r>
              <a:rPr lang="ru-RU" sz="36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по вопросам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sz="36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новой </a:t>
            </a:r>
            <a:r>
              <a:rPr lang="ru-RU" sz="36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коронавирусной</a:t>
            </a:r>
            <a:r>
              <a:rPr lang="ru-RU" sz="36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 инфекции и ОРИ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C50883C-B71F-4729-BEA4-9C5C944A9B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5036" y="2209334"/>
            <a:ext cx="638192" cy="62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27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="" xmlns:a16="http://schemas.microsoft.com/office/drawing/2014/main" id="{261D5B91-FD78-4980-AB34-33B674C14E7F}"/>
              </a:ext>
            </a:extLst>
          </p:cNvPr>
          <p:cNvSpPr/>
          <p:nvPr/>
        </p:nvSpPr>
        <p:spPr>
          <a:xfrm>
            <a:off x="7167735" y="1636655"/>
            <a:ext cx="3964926" cy="1142943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C12D7166-0374-4B45-A7CC-6D6B028EED16}"/>
              </a:ext>
            </a:extLst>
          </p:cNvPr>
          <p:cNvSpPr/>
          <p:nvPr/>
        </p:nvSpPr>
        <p:spPr>
          <a:xfrm>
            <a:off x="0" y="5000138"/>
            <a:ext cx="11522074" cy="14800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 центре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oogle Shape;137;p17">
            <a:extLst>
              <a:ext uri="{FF2B5EF4-FFF2-40B4-BE49-F238E27FC236}">
                <a16:creationId xmlns="" xmlns:a16="http://schemas.microsoft.com/office/drawing/2014/main" id="{EC157AD4-02D8-40EC-85F1-F0DCC9E3161A}"/>
              </a:ext>
            </a:extLst>
          </p:cNvPr>
          <p:cNvSpPr txBox="1"/>
          <p:nvPr/>
        </p:nvSpPr>
        <p:spPr>
          <a:xfrm>
            <a:off x="1009252" y="5124723"/>
            <a:ext cx="330079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52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оператора</a:t>
            </a:r>
            <a:endParaRPr sz="2400" dirty="0"/>
          </a:p>
        </p:txBody>
      </p:sp>
      <p:sp>
        <p:nvSpPr>
          <p:cNvPr id="25" name="Google Shape;137;p17">
            <a:extLst>
              <a:ext uri="{FF2B5EF4-FFF2-40B4-BE49-F238E27FC236}">
                <a16:creationId xmlns="" xmlns:a16="http://schemas.microsoft.com/office/drawing/2014/main" id="{4D07758C-B8E1-49BF-BBFB-EEC9F2322B5A}"/>
              </a:ext>
            </a:extLst>
          </p:cNvPr>
          <p:cNvSpPr txBox="1"/>
          <p:nvPr/>
        </p:nvSpPr>
        <p:spPr>
          <a:xfrm>
            <a:off x="4208719" y="5095348"/>
            <a:ext cx="252656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3 </a:t>
            </a: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врача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4 ординатора</a:t>
            </a:r>
            <a:endParaRPr sz="2400" dirty="0"/>
          </a:p>
        </p:txBody>
      </p:sp>
      <p:sp>
        <p:nvSpPr>
          <p:cNvPr id="26" name="Google Shape;137;p17">
            <a:extLst>
              <a:ext uri="{FF2B5EF4-FFF2-40B4-BE49-F238E27FC236}">
                <a16:creationId xmlns="" xmlns:a16="http://schemas.microsoft.com/office/drawing/2014/main" id="{29786736-92AA-4EDD-A37F-24472D5980A3}"/>
              </a:ext>
            </a:extLst>
          </p:cNvPr>
          <p:cNvSpPr txBox="1"/>
          <p:nvPr/>
        </p:nvSpPr>
        <p:spPr>
          <a:xfrm>
            <a:off x="7712605" y="5141873"/>
            <a:ext cx="342005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8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администраторов</a:t>
            </a:r>
            <a:endParaRPr sz="2400" dirty="0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061518E7-AA40-44A1-891C-E9B1FBA0001A}"/>
              </a:ext>
            </a:extLst>
          </p:cNvPr>
          <p:cNvCxnSpPr>
            <a:cxnSpLocks/>
          </p:cNvCxnSpPr>
          <p:nvPr/>
        </p:nvCxnSpPr>
        <p:spPr>
          <a:xfrm>
            <a:off x="3609102" y="5292546"/>
            <a:ext cx="0" cy="862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961308A7-6D33-4828-997B-EC11DED932C6}"/>
              </a:ext>
            </a:extLst>
          </p:cNvPr>
          <p:cNvCxnSpPr>
            <a:cxnSpLocks/>
          </p:cNvCxnSpPr>
          <p:nvPr/>
        </p:nvCxnSpPr>
        <p:spPr>
          <a:xfrm>
            <a:off x="7204740" y="5292546"/>
            <a:ext cx="0" cy="8625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C1D5B35B-001A-4B56-8131-6D50973DCF35}"/>
              </a:ext>
            </a:extLst>
          </p:cNvPr>
          <p:cNvSpPr/>
          <p:nvPr/>
        </p:nvSpPr>
        <p:spPr>
          <a:xfrm>
            <a:off x="1026659" y="1671183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AA5B4B9-84CB-4F57-8827-FEF09DD134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7611" y="1890128"/>
            <a:ext cx="691983" cy="644379"/>
          </a:xfrm>
          <a:prstGeom prst="rect">
            <a:avLst/>
          </a:prstGeom>
        </p:spPr>
      </p:pic>
      <p:sp>
        <p:nvSpPr>
          <p:cNvPr id="30" name="Google Shape;137;p17">
            <a:extLst>
              <a:ext uri="{FF2B5EF4-FFF2-40B4-BE49-F238E27FC236}">
                <a16:creationId xmlns="" xmlns:a16="http://schemas.microsoft.com/office/drawing/2014/main" id="{10BE79C6-89C6-4D35-B99A-AF9241B1EB8C}"/>
              </a:ext>
            </a:extLst>
          </p:cNvPr>
          <p:cNvSpPr txBox="1"/>
          <p:nvPr/>
        </p:nvSpPr>
        <p:spPr>
          <a:xfrm>
            <a:off x="2291500" y="1634561"/>
            <a:ext cx="449164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КРУГЛОСУТОЧНЫЙ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ПОСМЕННЫЙ РЕЖИМ РАБОТЫ</a:t>
            </a:r>
            <a:endParaRPr sz="2000" dirty="0"/>
          </a:p>
        </p:txBody>
      </p:sp>
      <p:sp>
        <p:nvSpPr>
          <p:cNvPr id="31" name="Google Shape;137;p17">
            <a:extLst>
              <a:ext uri="{FF2B5EF4-FFF2-40B4-BE49-F238E27FC236}">
                <a16:creationId xmlns="" xmlns:a16="http://schemas.microsoft.com/office/drawing/2014/main" id="{5682FA0C-5F50-4609-B9FE-18E54F9E694E}"/>
              </a:ext>
            </a:extLst>
          </p:cNvPr>
          <p:cNvSpPr txBox="1"/>
          <p:nvPr/>
        </p:nvSpPr>
        <p:spPr>
          <a:xfrm>
            <a:off x="2263334" y="2287044"/>
            <a:ext cx="463207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администраторов, операторов</a:t>
            </a:r>
            <a:endParaRPr sz="2000" dirty="0"/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86F8E1DF-8072-475E-92E9-2BD22DA00BB3}"/>
              </a:ext>
            </a:extLst>
          </p:cNvPr>
          <p:cNvSpPr/>
          <p:nvPr/>
        </p:nvSpPr>
        <p:spPr>
          <a:xfrm>
            <a:off x="1091154" y="3154367"/>
            <a:ext cx="727713" cy="727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Google Shape;137;p17">
            <a:extLst>
              <a:ext uri="{FF2B5EF4-FFF2-40B4-BE49-F238E27FC236}">
                <a16:creationId xmlns="" xmlns:a16="http://schemas.microsoft.com/office/drawing/2014/main" id="{5526841F-D2B4-45F1-A5EA-7AAB514FFB47}"/>
              </a:ext>
            </a:extLst>
          </p:cNvPr>
          <p:cNvSpPr txBox="1"/>
          <p:nvPr/>
        </p:nvSpPr>
        <p:spPr>
          <a:xfrm>
            <a:off x="1026659" y="3935406"/>
            <a:ext cx="33007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Операторы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1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1800" dirty="0"/>
          </a:p>
        </p:txBody>
      </p:sp>
      <p:sp>
        <p:nvSpPr>
          <p:cNvPr id="36" name="Овал 35">
            <a:extLst>
              <a:ext uri="{FF2B5EF4-FFF2-40B4-BE49-F238E27FC236}">
                <a16:creationId xmlns="" xmlns:a16="http://schemas.microsoft.com/office/drawing/2014/main" id="{1A5EF4C0-49FF-481A-A1F0-94535AE6468A}"/>
              </a:ext>
            </a:extLst>
          </p:cNvPr>
          <p:cNvSpPr/>
          <p:nvPr/>
        </p:nvSpPr>
        <p:spPr>
          <a:xfrm>
            <a:off x="4344215" y="3137040"/>
            <a:ext cx="727713" cy="727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Google Shape;137;p17">
            <a:extLst>
              <a:ext uri="{FF2B5EF4-FFF2-40B4-BE49-F238E27FC236}">
                <a16:creationId xmlns="" xmlns:a16="http://schemas.microsoft.com/office/drawing/2014/main" id="{7E39F2B6-C0C4-4CEA-A268-06E9D8DE30F3}"/>
              </a:ext>
            </a:extLst>
          </p:cNvPr>
          <p:cNvSpPr txBox="1"/>
          <p:nvPr/>
        </p:nvSpPr>
        <p:spPr>
          <a:xfrm>
            <a:off x="4208719" y="3962859"/>
            <a:ext cx="33007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Врачи, ординаторы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1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1800" dirty="0"/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7AE69B4A-A6FD-432B-BADB-FB36BF1EFF5C}"/>
              </a:ext>
            </a:extLst>
          </p:cNvPr>
          <p:cNvCxnSpPr>
            <a:cxnSpLocks/>
          </p:cNvCxnSpPr>
          <p:nvPr/>
        </p:nvCxnSpPr>
        <p:spPr>
          <a:xfrm>
            <a:off x="3609102" y="3113943"/>
            <a:ext cx="0" cy="15362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FCBB0A74-9793-476D-9EC2-E6FE3AC749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611" y="3254928"/>
            <a:ext cx="491603" cy="492617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F6CF4D73-F683-4053-90A8-01ACEE40E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161" y="3223290"/>
            <a:ext cx="442148" cy="501101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6F8E1DF-8072-475E-92E9-2BD22DA00BB3}"/>
              </a:ext>
            </a:extLst>
          </p:cNvPr>
          <p:cNvSpPr/>
          <p:nvPr/>
        </p:nvSpPr>
        <p:spPr>
          <a:xfrm>
            <a:off x="7871548" y="3072367"/>
            <a:ext cx="727713" cy="7277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86485" y="3967124"/>
            <a:ext cx="522767" cy="581194"/>
            <a:chOff x="2316913" y="4426781"/>
            <a:chExt cx="855155" cy="950730"/>
          </a:xfrm>
          <a:solidFill>
            <a:schemeClr val="bg1"/>
          </a:solidFill>
        </p:grpSpPr>
        <p:sp>
          <p:nvSpPr>
            <p:cNvPr id="35" name="Freeform 23"/>
            <p:cNvSpPr>
              <a:spLocks noEditPoints="1"/>
            </p:cNvSpPr>
            <p:nvPr/>
          </p:nvSpPr>
          <p:spPr bwMode="auto">
            <a:xfrm>
              <a:off x="2316913" y="4426781"/>
              <a:ext cx="855155" cy="950730"/>
            </a:xfrm>
            <a:custGeom>
              <a:avLst/>
              <a:gdLst>
                <a:gd name="T0" fmla="*/ 154 w 212"/>
                <a:gd name="T1" fmla="*/ 160 h 236"/>
                <a:gd name="T2" fmla="*/ 141 w 212"/>
                <a:gd name="T3" fmla="*/ 144 h 236"/>
                <a:gd name="T4" fmla="*/ 106 w 212"/>
                <a:gd name="T5" fmla="*/ 181 h 236"/>
                <a:gd name="T6" fmla="*/ 71 w 212"/>
                <a:gd name="T7" fmla="*/ 147 h 236"/>
                <a:gd name="T8" fmla="*/ 58 w 212"/>
                <a:gd name="T9" fmla="*/ 160 h 236"/>
                <a:gd name="T10" fmla="*/ 40 w 212"/>
                <a:gd name="T11" fmla="*/ 74 h 236"/>
                <a:gd name="T12" fmla="*/ 169 w 212"/>
                <a:gd name="T13" fmla="*/ 74 h 236"/>
                <a:gd name="T14" fmla="*/ 174 w 212"/>
                <a:gd name="T15" fmla="*/ 138 h 236"/>
                <a:gd name="T16" fmla="*/ 179 w 212"/>
                <a:gd name="T17" fmla="*/ 74 h 236"/>
                <a:gd name="T18" fmla="*/ 30 w 212"/>
                <a:gd name="T19" fmla="*/ 74 h 236"/>
                <a:gd name="T20" fmla="*/ 0 w 212"/>
                <a:gd name="T21" fmla="*/ 208 h 236"/>
                <a:gd name="T22" fmla="*/ 18 w 212"/>
                <a:gd name="T23" fmla="*/ 236 h 236"/>
                <a:gd name="T24" fmla="*/ 212 w 212"/>
                <a:gd name="T25" fmla="*/ 218 h 236"/>
                <a:gd name="T26" fmla="*/ 179 w 212"/>
                <a:gd name="T27" fmla="*/ 166 h 236"/>
                <a:gd name="T28" fmla="*/ 147 w 212"/>
                <a:gd name="T29" fmla="*/ 166 h 236"/>
                <a:gd name="T30" fmla="*/ 113 w 212"/>
                <a:gd name="T31" fmla="*/ 187 h 236"/>
                <a:gd name="T32" fmla="*/ 72 w 212"/>
                <a:gd name="T33" fmla="*/ 158 h 236"/>
                <a:gd name="T34" fmla="*/ 81 w 212"/>
                <a:gd name="T35" fmla="*/ 199 h 236"/>
                <a:gd name="T36" fmla="*/ 72 w 212"/>
                <a:gd name="T37" fmla="*/ 158 h 236"/>
                <a:gd name="T38" fmla="*/ 18 w 212"/>
                <a:gd name="T39" fmla="*/ 227 h 236"/>
                <a:gd name="T40" fmla="*/ 9 w 212"/>
                <a:gd name="T41" fmla="*/ 208 h 236"/>
                <a:gd name="T42" fmla="*/ 58 w 212"/>
                <a:gd name="T43" fmla="*/ 170 h 236"/>
                <a:gd name="T44" fmla="*/ 78 w 212"/>
                <a:gd name="T45" fmla="*/ 210 h 236"/>
                <a:gd name="T46" fmla="*/ 81 w 212"/>
                <a:gd name="T47" fmla="*/ 209 h 236"/>
                <a:gd name="T48" fmla="*/ 86 w 212"/>
                <a:gd name="T49" fmla="*/ 227 h 236"/>
                <a:gd name="T50" fmla="*/ 100 w 212"/>
                <a:gd name="T51" fmla="*/ 197 h 236"/>
                <a:gd name="T52" fmla="*/ 112 w 212"/>
                <a:gd name="T53" fmla="*/ 198 h 236"/>
                <a:gd name="T54" fmla="*/ 96 w 212"/>
                <a:gd name="T55" fmla="*/ 227 h 236"/>
                <a:gd name="T56" fmla="*/ 194 w 212"/>
                <a:gd name="T57" fmla="*/ 227 h 236"/>
                <a:gd name="T58" fmla="*/ 123 w 212"/>
                <a:gd name="T59" fmla="*/ 205 h 236"/>
                <a:gd name="T60" fmla="*/ 133 w 212"/>
                <a:gd name="T61" fmla="*/ 210 h 236"/>
                <a:gd name="T62" fmla="*/ 155 w 212"/>
                <a:gd name="T63" fmla="*/ 170 h 236"/>
                <a:gd name="T64" fmla="*/ 203 w 212"/>
                <a:gd name="T65" fmla="*/ 208 h 236"/>
                <a:gd name="T66" fmla="*/ 203 w 212"/>
                <a:gd name="T67" fmla="*/ 2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" h="236">
                  <a:moveTo>
                    <a:pt x="179" y="166"/>
                  </a:moveTo>
                  <a:cubicBezTo>
                    <a:pt x="171" y="164"/>
                    <a:pt x="162" y="162"/>
                    <a:pt x="154" y="160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5"/>
                    <a:pt x="142" y="144"/>
                    <a:pt x="141" y="144"/>
                  </a:cubicBezTo>
                  <a:cubicBezTo>
                    <a:pt x="140" y="144"/>
                    <a:pt x="138" y="145"/>
                    <a:pt x="137" y="146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7"/>
                    <a:pt x="72" y="147"/>
                    <a:pt x="71" y="147"/>
                  </a:cubicBezTo>
                  <a:cubicBezTo>
                    <a:pt x="70" y="147"/>
                    <a:pt x="68" y="147"/>
                    <a:pt x="68" y="148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2" y="161"/>
                    <a:pt x="46" y="163"/>
                    <a:pt x="40" y="16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38"/>
                    <a:pt x="69" y="9"/>
                    <a:pt x="104" y="9"/>
                  </a:cubicBezTo>
                  <a:cubicBezTo>
                    <a:pt x="140" y="9"/>
                    <a:pt x="169" y="38"/>
                    <a:pt x="169" y="7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6"/>
                    <a:pt x="171" y="138"/>
                    <a:pt x="174" y="138"/>
                  </a:cubicBezTo>
                  <a:cubicBezTo>
                    <a:pt x="176" y="138"/>
                    <a:pt x="179" y="136"/>
                    <a:pt x="179" y="134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9" y="33"/>
                    <a:pt x="145" y="0"/>
                    <a:pt x="104" y="0"/>
                  </a:cubicBezTo>
                  <a:cubicBezTo>
                    <a:pt x="64" y="0"/>
                    <a:pt x="30" y="33"/>
                    <a:pt x="30" y="74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2" y="172"/>
                    <a:pt x="0" y="189"/>
                    <a:pt x="0" y="20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8"/>
                    <a:pt x="8" y="236"/>
                    <a:pt x="18" y="236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204" y="236"/>
                    <a:pt x="212" y="228"/>
                    <a:pt x="212" y="218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188"/>
                    <a:pt x="198" y="171"/>
                    <a:pt x="179" y="166"/>
                  </a:cubicBezTo>
                  <a:close/>
                  <a:moveTo>
                    <a:pt x="140" y="157"/>
                  </a:moveTo>
                  <a:cubicBezTo>
                    <a:pt x="147" y="166"/>
                    <a:pt x="147" y="166"/>
                    <a:pt x="147" y="166"/>
                  </a:cubicBezTo>
                  <a:cubicBezTo>
                    <a:pt x="130" y="199"/>
                    <a:pt x="130" y="199"/>
                    <a:pt x="130" y="199"/>
                  </a:cubicBezTo>
                  <a:cubicBezTo>
                    <a:pt x="113" y="187"/>
                    <a:pt x="113" y="187"/>
                    <a:pt x="113" y="187"/>
                  </a:cubicBezTo>
                  <a:lnTo>
                    <a:pt x="140" y="157"/>
                  </a:lnTo>
                  <a:close/>
                  <a:moveTo>
                    <a:pt x="72" y="158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66" y="165"/>
                    <a:pt x="66" y="165"/>
                    <a:pt x="66" y="165"/>
                  </a:cubicBezTo>
                  <a:lnTo>
                    <a:pt x="72" y="158"/>
                  </a:lnTo>
                  <a:close/>
                  <a:moveTo>
                    <a:pt x="86" y="227"/>
                  </a:moveTo>
                  <a:cubicBezTo>
                    <a:pt x="18" y="227"/>
                    <a:pt x="18" y="227"/>
                    <a:pt x="18" y="227"/>
                  </a:cubicBezTo>
                  <a:cubicBezTo>
                    <a:pt x="13" y="227"/>
                    <a:pt x="9" y="223"/>
                    <a:pt x="9" y="218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192"/>
                    <a:pt x="20" y="179"/>
                    <a:pt x="35" y="175"/>
                  </a:cubicBezTo>
                  <a:cubicBezTo>
                    <a:pt x="42" y="173"/>
                    <a:pt x="50" y="171"/>
                    <a:pt x="58" y="170"/>
                  </a:cubicBezTo>
                  <a:cubicBezTo>
                    <a:pt x="75" y="207"/>
                    <a:pt x="75" y="207"/>
                    <a:pt x="75" y="207"/>
                  </a:cubicBezTo>
                  <a:cubicBezTo>
                    <a:pt x="75" y="209"/>
                    <a:pt x="76" y="210"/>
                    <a:pt x="78" y="210"/>
                  </a:cubicBezTo>
                  <a:cubicBezTo>
                    <a:pt x="78" y="210"/>
                    <a:pt x="78" y="210"/>
                    <a:pt x="79" y="210"/>
                  </a:cubicBezTo>
                  <a:cubicBezTo>
                    <a:pt x="80" y="210"/>
                    <a:pt x="81" y="210"/>
                    <a:pt x="81" y="209"/>
                  </a:cubicBezTo>
                  <a:cubicBezTo>
                    <a:pt x="90" y="204"/>
                    <a:pt x="90" y="204"/>
                    <a:pt x="90" y="204"/>
                  </a:cubicBezTo>
                  <a:lnTo>
                    <a:pt x="86" y="227"/>
                  </a:lnTo>
                  <a:close/>
                  <a:moveTo>
                    <a:pt x="96" y="227"/>
                  </a:moveTo>
                  <a:cubicBezTo>
                    <a:pt x="100" y="197"/>
                    <a:pt x="100" y="197"/>
                    <a:pt x="100" y="197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8" y="227"/>
                    <a:pt x="118" y="227"/>
                    <a:pt x="118" y="227"/>
                  </a:cubicBezTo>
                  <a:lnTo>
                    <a:pt x="96" y="227"/>
                  </a:lnTo>
                  <a:close/>
                  <a:moveTo>
                    <a:pt x="203" y="218"/>
                  </a:moveTo>
                  <a:cubicBezTo>
                    <a:pt x="203" y="223"/>
                    <a:pt x="199" y="227"/>
                    <a:pt x="194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3" y="205"/>
                    <a:pt x="123" y="205"/>
                    <a:pt x="123" y="205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1" y="210"/>
                    <a:pt x="132" y="210"/>
                    <a:pt x="133" y="210"/>
                  </a:cubicBezTo>
                  <a:cubicBezTo>
                    <a:pt x="135" y="210"/>
                    <a:pt x="136" y="209"/>
                    <a:pt x="136" y="208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62" y="171"/>
                    <a:pt x="170" y="173"/>
                    <a:pt x="177" y="175"/>
                  </a:cubicBezTo>
                  <a:cubicBezTo>
                    <a:pt x="192" y="179"/>
                    <a:pt x="203" y="192"/>
                    <a:pt x="203" y="208"/>
                  </a:cubicBezTo>
                  <a:lnTo>
                    <a:pt x="203" y="218"/>
                  </a:lnTo>
                  <a:close/>
                  <a:moveTo>
                    <a:pt x="203" y="218"/>
                  </a:moveTo>
                  <a:cubicBezTo>
                    <a:pt x="203" y="218"/>
                    <a:pt x="203" y="218"/>
                    <a:pt x="203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2531540" y="4636377"/>
              <a:ext cx="419194" cy="394041"/>
            </a:xfrm>
            <a:custGeom>
              <a:avLst/>
              <a:gdLst>
                <a:gd name="T0" fmla="*/ 90 w 104"/>
                <a:gd name="T1" fmla="*/ 8 h 98"/>
                <a:gd name="T2" fmla="*/ 69 w 104"/>
                <a:gd name="T3" fmla="*/ 8 h 98"/>
                <a:gd name="T4" fmla="*/ 56 w 104"/>
                <a:gd name="T5" fmla="*/ 2 h 98"/>
                <a:gd name="T6" fmla="*/ 53 w 104"/>
                <a:gd name="T7" fmla="*/ 0 h 98"/>
                <a:gd name="T8" fmla="*/ 49 w 104"/>
                <a:gd name="T9" fmla="*/ 2 h 98"/>
                <a:gd name="T10" fmla="*/ 35 w 104"/>
                <a:gd name="T11" fmla="*/ 8 h 98"/>
                <a:gd name="T12" fmla="*/ 15 w 104"/>
                <a:gd name="T13" fmla="*/ 8 h 98"/>
                <a:gd name="T14" fmla="*/ 0 w 104"/>
                <a:gd name="T15" fmla="*/ 23 h 98"/>
                <a:gd name="T16" fmla="*/ 0 w 104"/>
                <a:gd name="T17" fmla="*/ 47 h 98"/>
                <a:gd name="T18" fmla="*/ 52 w 104"/>
                <a:gd name="T19" fmla="*/ 98 h 98"/>
                <a:gd name="T20" fmla="*/ 104 w 104"/>
                <a:gd name="T21" fmla="*/ 47 h 98"/>
                <a:gd name="T22" fmla="*/ 104 w 104"/>
                <a:gd name="T23" fmla="*/ 22 h 98"/>
                <a:gd name="T24" fmla="*/ 90 w 104"/>
                <a:gd name="T25" fmla="*/ 8 h 98"/>
                <a:gd name="T26" fmla="*/ 94 w 104"/>
                <a:gd name="T27" fmla="*/ 47 h 98"/>
                <a:gd name="T28" fmla="*/ 52 w 104"/>
                <a:gd name="T29" fmla="*/ 89 h 98"/>
                <a:gd name="T30" fmla="*/ 10 w 104"/>
                <a:gd name="T31" fmla="*/ 47 h 98"/>
                <a:gd name="T32" fmla="*/ 10 w 104"/>
                <a:gd name="T33" fmla="*/ 23 h 98"/>
                <a:gd name="T34" fmla="*/ 15 w 104"/>
                <a:gd name="T35" fmla="*/ 17 h 98"/>
                <a:gd name="T36" fmla="*/ 35 w 104"/>
                <a:gd name="T37" fmla="*/ 17 h 98"/>
                <a:gd name="T38" fmla="*/ 52 w 104"/>
                <a:gd name="T39" fmla="*/ 11 h 98"/>
                <a:gd name="T40" fmla="*/ 69 w 104"/>
                <a:gd name="T41" fmla="*/ 17 h 98"/>
                <a:gd name="T42" fmla="*/ 90 w 104"/>
                <a:gd name="T43" fmla="*/ 17 h 98"/>
                <a:gd name="T44" fmla="*/ 94 w 104"/>
                <a:gd name="T45" fmla="*/ 22 h 98"/>
                <a:gd name="T46" fmla="*/ 94 w 104"/>
                <a:gd name="T47" fmla="*/ 47 h 98"/>
                <a:gd name="T48" fmla="*/ 94 w 104"/>
                <a:gd name="T49" fmla="*/ 47 h 98"/>
                <a:gd name="T50" fmla="*/ 94 w 104"/>
                <a:gd name="T51" fmla="*/ 4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98">
                  <a:moveTo>
                    <a:pt x="90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4" y="8"/>
                    <a:pt x="59" y="6"/>
                    <a:pt x="56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51" y="0"/>
                    <a:pt x="50" y="1"/>
                    <a:pt x="49" y="2"/>
                  </a:cubicBezTo>
                  <a:cubicBezTo>
                    <a:pt x="46" y="6"/>
                    <a:pt x="41" y="8"/>
                    <a:pt x="3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7" y="8"/>
                    <a:pt x="0" y="15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5"/>
                    <a:pt x="24" y="98"/>
                    <a:pt x="52" y="98"/>
                  </a:cubicBezTo>
                  <a:cubicBezTo>
                    <a:pt x="80" y="98"/>
                    <a:pt x="104" y="75"/>
                    <a:pt x="104" y="47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4"/>
                    <a:pt x="98" y="8"/>
                    <a:pt x="90" y="8"/>
                  </a:cubicBezTo>
                  <a:close/>
                  <a:moveTo>
                    <a:pt x="94" y="47"/>
                  </a:moveTo>
                  <a:cubicBezTo>
                    <a:pt x="94" y="70"/>
                    <a:pt x="75" y="89"/>
                    <a:pt x="52" y="89"/>
                  </a:cubicBezTo>
                  <a:cubicBezTo>
                    <a:pt x="29" y="89"/>
                    <a:pt x="10" y="70"/>
                    <a:pt x="10" y="4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2" y="17"/>
                    <a:pt x="1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2" y="17"/>
                    <a:pt x="48" y="15"/>
                    <a:pt x="52" y="11"/>
                  </a:cubicBezTo>
                  <a:cubicBezTo>
                    <a:pt x="57" y="15"/>
                    <a:pt x="63" y="17"/>
                    <a:pt x="69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7"/>
                    <a:pt x="94" y="19"/>
                    <a:pt x="94" y="22"/>
                  </a:cubicBezTo>
                  <a:lnTo>
                    <a:pt x="94" y="47"/>
                  </a:lnTo>
                  <a:close/>
                  <a:moveTo>
                    <a:pt x="94" y="47"/>
                  </a:moveTo>
                  <a:cubicBezTo>
                    <a:pt x="94" y="47"/>
                    <a:pt x="94" y="47"/>
                    <a:pt x="9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  <p:sp>
          <p:nvSpPr>
            <p:cNvPr id="40" name="Freeform 26"/>
            <p:cNvSpPr>
              <a:spLocks noEditPoints="1"/>
            </p:cNvSpPr>
            <p:nvPr/>
          </p:nvSpPr>
          <p:spPr bwMode="auto">
            <a:xfrm>
              <a:off x="2999361" y="5018681"/>
              <a:ext cx="40243" cy="36889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  <a:gd name="T10" fmla="*/ 10 w 10"/>
                <a:gd name="T11" fmla="*/ 4 h 9"/>
                <a:gd name="T12" fmla="*/ 10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38885" y="4119524"/>
            <a:ext cx="522767" cy="581194"/>
            <a:chOff x="2316913" y="4426781"/>
            <a:chExt cx="855155" cy="950730"/>
          </a:xfrm>
          <a:solidFill>
            <a:schemeClr val="bg1"/>
          </a:solidFill>
        </p:grpSpPr>
        <p:sp>
          <p:nvSpPr>
            <p:cNvPr id="43" name="Freeform 23"/>
            <p:cNvSpPr>
              <a:spLocks noEditPoints="1"/>
            </p:cNvSpPr>
            <p:nvPr/>
          </p:nvSpPr>
          <p:spPr bwMode="auto">
            <a:xfrm>
              <a:off x="2316913" y="4426781"/>
              <a:ext cx="855155" cy="950730"/>
            </a:xfrm>
            <a:custGeom>
              <a:avLst/>
              <a:gdLst>
                <a:gd name="T0" fmla="*/ 154 w 212"/>
                <a:gd name="T1" fmla="*/ 160 h 236"/>
                <a:gd name="T2" fmla="*/ 141 w 212"/>
                <a:gd name="T3" fmla="*/ 144 h 236"/>
                <a:gd name="T4" fmla="*/ 106 w 212"/>
                <a:gd name="T5" fmla="*/ 181 h 236"/>
                <a:gd name="T6" fmla="*/ 71 w 212"/>
                <a:gd name="T7" fmla="*/ 147 h 236"/>
                <a:gd name="T8" fmla="*/ 58 w 212"/>
                <a:gd name="T9" fmla="*/ 160 h 236"/>
                <a:gd name="T10" fmla="*/ 40 w 212"/>
                <a:gd name="T11" fmla="*/ 74 h 236"/>
                <a:gd name="T12" fmla="*/ 169 w 212"/>
                <a:gd name="T13" fmla="*/ 74 h 236"/>
                <a:gd name="T14" fmla="*/ 174 w 212"/>
                <a:gd name="T15" fmla="*/ 138 h 236"/>
                <a:gd name="T16" fmla="*/ 179 w 212"/>
                <a:gd name="T17" fmla="*/ 74 h 236"/>
                <a:gd name="T18" fmla="*/ 30 w 212"/>
                <a:gd name="T19" fmla="*/ 74 h 236"/>
                <a:gd name="T20" fmla="*/ 0 w 212"/>
                <a:gd name="T21" fmla="*/ 208 h 236"/>
                <a:gd name="T22" fmla="*/ 18 w 212"/>
                <a:gd name="T23" fmla="*/ 236 h 236"/>
                <a:gd name="T24" fmla="*/ 212 w 212"/>
                <a:gd name="T25" fmla="*/ 218 h 236"/>
                <a:gd name="T26" fmla="*/ 179 w 212"/>
                <a:gd name="T27" fmla="*/ 166 h 236"/>
                <a:gd name="T28" fmla="*/ 147 w 212"/>
                <a:gd name="T29" fmla="*/ 166 h 236"/>
                <a:gd name="T30" fmla="*/ 113 w 212"/>
                <a:gd name="T31" fmla="*/ 187 h 236"/>
                <a:gd name="T32" fmla="*/ 72 w 212"/>
                <a:gd name="T33" fmla="*/ 158 h 236"/>
                <a:gd name="T34" fmla="*/ 81 w 212"/>
                <a:gd name="T35" fmla="*/ 199 h 236"/>
                <a:gd name="T36" fmla="*/ 72 w 212"/>
                <a:gd name="T37" fmla="*/ 158 h 236"/>
                <a:gd name="T38" fmla="*/ 18 w 212"/>
                <a:gd name="T39" fmla="*/ 227 h 236"/>
                <a:gd name="T40" fmla="*/ 9 w 212"/>
                <a:gd name="T41" fmla="*/ 208 h 236"/>
                <a:gd name="T42" fmla="*/ 58 w 212"/>
                <a:gd name="T43" fmla="*/ 170 h 236"/>
                <a:gd name="T44" fmla="*/ 78 w 212"/>
                <a:gd name="T45" fmla="*/ 210 h 236"/>
                <a:gd name="T46" fmla="*/ 81 w 212"/>
                <a:gd name="T47" fmla="*/ 209 h 236"/>
                <a:gd name="T48" fmla="*/ 86 w 212"/>
                <a:gd name="T49" fmla="*/ 227 h 236"/>
                <a:gd name="T50" fmla="*/ 100 w 212"/>
                <a:gd name="T51" fmla="*/ 197 h 236"/>
                <a:gd name="T52" fmla="*/ 112 w 212"/>
                <a:gd name="T53" fmla="*/ 198 h 236"/>
                <a:gd name="T54" fmla="*/ 96 w 212"/>
                <a:gd name="T55" fmla="*/ 227 h 236"/>
                <a:gd name="T56" fmla="*/ 194 w 212"/>
                <a:gd name="T57" fmla="*/ 227 h 236"/>
                <a:gd name="T58" fmla="*/ 123 w 212"/>
                <a:gd name="T59" fmla="*/ 205 h 236"/>
                <a:gd name="T60" fmla="*/ 133 w 212"/>
                <a:gd name="T61" fmla="*/ 210 h 236"/>
                <a:gd name="T62" fmla="*/ 155 w 212"/>
                <a:gd name="T63" fmla="*/ 170 h 236"/>
                <a:gd name="T64" fmla="*/ 203 w 212"/>
                <a:gd name="T65" fmla="*/ 208 h 236"/>
                <a:gd name="T66" fmla="*/ 203 w 212"/>
                <a:gd name="T67" fmla="*/ 21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2" h="236">
                  <a:moveTo>
                    <a:pt x="179" y="166"/>
                  </a:moveTo>
                  <a:cubicBezTo>
                    <a:pt x="171" y="164"/>
                    <a:pt x="162" y="162"/>
                    <a:pt x="154" y="160"/>
                  </a:cubicBezTo>
                  <a:cubicBezTo>
                    <a:pt x="144" y="146"/>
                    <a:pt x="144" y="146"/>
                    <a:pt x="144" y="146"/>
                  </a:cubicBezTo>
                  <a:cubicBezTo>
                    <a:pt x="144" y="145"/>
                    <a:pt x="142" y="144"/>
                    <a:pt x="141" y="144"/>
                  </a:cubicBezTo>
                  <a:cubicBezTo>
                    <a:pt x="140" y="144"/>
                    <a:pt x="138" y="145"/>
                    <a:pt x="137" y="146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7"/>
                    <a:pt x="72" y="147"/>
                    <a:pt x="71" y="147"/>
                  </a:cubicBezTo>
                  <a:cubicBezTo>
                    <a:pt x="70" y="147"/>
                    <a:pt x="68" y="147"/>
                    <a:pt x="68" y="148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52" y="161"/>
                    <a:pt x="46" y="163"/>
                    <a:pt x="40" y="16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40" y="38"/>
                    <a:pt x="69" y="9"/>
                    <a:pt x="104" y="9"/>
                  </a:cubicBezTo>
                  <a:cubicBezTo>
                    <a:pt x="140" y="9"/>
                    <a:pt x="169" y="38"/>
                    <a:pt x="169" y="74"/>
                  </a:cubicBezTo>
                  <a:cubicBezTo>
                    <a:pt x="169" y="134"/>
                    <a:pt x="169" y="134"/>
                    <a:pt x="169" y="134"/>
                  </a:cubicBezTo>
                  <a:cubicBezTo>
                    <a:pt x="169" y="136"/>
                    <a:pt x="171" y="138"/>
                    <a:pt x="174" y="138"/>
                  </a:cubicBezTo>
                  <a:cubicBezTo>
                    <a:pt x="176" y="138"/>
                    <a:pt x="179" y="136"/>
                    <a:pt x="179" y="134"/>
                  </a:cubicBezTo>
                  <a:cubicBezTo>
                    <a:pt x="179" y="74"/>
                    <a:pt x="179" y="74"/>
                    <a:pt x="179" y="74"/>
                  </a:cubicBezTo>
                  <a:cubicBezTo>
                    <a:pt x="179" y="33"/>
                    <a:pt x="145" y="0"/>
                    <a:pt x="104" y="0"/>
                  </a:cubicBezTo>
                  <a:cubicBezTo>
                    <a:pt x="64" y="0"/>
                    <a:pt x="30" y="33"/>
                    <a:pt x="30" y="74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2" y="172"/>
                    <a:pt x="0" y="189"/>
                    <a:pt x="0" y="208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228"/>
                    <a:pt x="8" y="236"/>
                    <a:pt x="18" y="236"/>
                  </a:cubicBezTo>
                  <a:cubicBezTo>
                    <a:pt x="194" y="236"/>
                    <a:pt x="194" y="236"/>
                    <a:pt x="194" y="236"/>
                  </a:cubicBezTo>
                  <a:cubicBezTo>
                    <a:pt x="204" y="236"/>
                    <a:pt x="212" y="228"/>
                    <a:pt x="212" y="218"/>
                  </a:cubicBezTo>
                  <a:cubicBezTo>
                    <a:pt x="212" y="208"/>
                    <a:pt x="212" y="208"/>
                    <a:pt x="212" y="208"/>
                  </a:cubicBezTo>
                  <a:cubicBezTo>
                    <a:pt x="212" y="188"/>
                    <a:pt x="198" y="171"/>
                    <a:pt x="179" y="166"/>
                  </a:cubicBezTo>
                  <a:close/>
                  <a:moveTo>
                    <a:pt x="140" y="157"/>
                  </a:moveTo>
                  <a:cubicBezTo>
                    <a:pt x="147" y="166"/>
                    <a:pt x="147" y="166"/>
                    <a:pt x="147" y="166"/>
                  </a:cubicBezTo>
                  <a:cubicBezTo>
                    <a:pt x="130" y="199"/>
                    <a:pt x="130" y="199"/>
                    <a:pt x="130" y="199"/>
                  </a:cubicBezTo>
                  <a:cubicBezTo>
                    <a:pt x="113" y="187"/>
                    <a:pt x="113" y="187"/>
                    <a:pt x="113" y="187"/>
                  </a:cubicBezTo>
                  <a:lnTo>
                    <a:pt x="140" y="157"/>
                  </a:lnTo>
                  <a:close/>
                  <a:moveTo>
                    <a:pt x="72" y="158"/>
                  </a:moveTo>
                  <a:cubicBezTo>
                    <a:pt x="99" y="187"/>
                    <a:pt x="99" y="187"/>
                    <a:pt x="99" y="187"/>
                  </a:cubicBezTo>
                  <a:cubicBezTo>
                    <a:pt x="81" y="199"/>
                    <a:pt x="81" y="199"/>
                    <a:pt x="81" y="199"/>
                  </a:cubicBezTo>
                  <a:cubicBezTo>
                    <a:pt x="66" y="165"/>
                    <a:pt x="66" y="165"/>
                    <a:pt x="66" y="165"/>
                  </a:cubicBezTo>
                  <a:lnTo>
                    <a:pt x="72" y="158"/>
                  </a:lnTo>
                  <a:close/>
                  <a:moveTo>
                    <a:pt x="86" y="227"/>
                  </a:moveTo>
                  <a:cubicBezTo>
                    <a:pt x="18" y="227"/>
                    <a:pt x="18" y="227"/>
                    <a:pt x="18" y="227"/>
                  </a:cubicBezTo>
                  <a:cubicBezTo>
                    <a:pt x="13" y="227"/>
                    <a:pt x="9" y="223"/>
                    <a:pt x="9" y="218"/>
                  </a:cubicBezTo>
                  <a:cubicBezTo>
                    <a:pt x="9" y="208"/>
                    <a:pt x="9" y="208"/>
                    <a:pt x="9" y="208"/>
                  </a:cubicBezTo>
                  <a:cubicBezTo>
                    <a:pt x="9" y="192"/>
                    <a:pt x="20" y="179"/>
                    <a:pt x="35" y="175"/>
                  </a:cubicBezTo>
                  <a:cubicBezTo>
                    <a:pt x="42" y="173"/>
                    <a:pt x="50" y="171"/>
                    <a:pt x="58" y="170"/>
                  </a:cubicBezTo>
                  <a:cubicBezTo>
                    <a:pt x="75" y="207"/>
                    <a:pt x="75" y="207"/>
                    <a:pt x="75" y="207"/>
                  </a:cubicBezTo>
                  <a:cubicBezTo>
                    <a:pt x="75" y="209"/>
                    <a:pt x="76" y="210"/>
                    <a:pt x="78" y="210"/>
                  </a:cubicBezTo>
                  <a:cubicBezTo>
                    <a:pt x="78" y="210"/>
                    <a:pt x="78" y="210"/>
                    <a:pt x="79" y="210"/>
                  </a:cubicBezTo>
                  <a:cubicBezTo>
                    <a:pt x="80" y="210"/>
                    <a:pt x="81" y="210"/>
                    <a:pt x="81" y="209"/>
                  </a:cubicBezTo>
                  <a:cubicBezTo>
                    <a:pt x="90" y="204"/>
                    <a:pt x="90" y="204"/>
                    <a:pt x="90" y="204"/>
                  </a:cubicBezTo>
                  <a:lnTo>
                    <a:pt x="86" y="227"/>
                  </a:lnTo>
                  <a:close/>
                  <a:moveTo>
                    <a:pt x="96" y="227"/>
                  </a:moveTo>
                  <a:cubicBezTo>
                    <a:pt x="100" y="197"/>
                    <a:pt x="100" y="197"/>
                    <a:pt x="100" y="197"/>
                  </a:cubicBezTo>
                  <a:cubicBezTo>
                    <a:pt x="106" y="194"/>
                    <a:pt x="106" y="194"/>
                    <a:pt x="106" y="194"/>
                  </a:cubicBezTo>
                  <a:cubicBezTo>
                    <a:pt x="112" y="198"/>
                    <a:pt x="112" y="198"/>
                    <a:pt x="112" y="198"/>
                  </a:cubicBezTo>
                  <a:cubicBezTo>
                    <a:pt x="118" y="227"/>
                    <a:pt x="118" y="227"/>
                    <a:pt x="118" y="227"/>
                  </a:cubicBezTo>
                  <a:lnTo>
                    <a:pt x="96" y="227"/>
                  </a:lnTo>
                  <a:close/>
                  <a:moveTo>
                    <a:pt x="203" y="218"/>
                  </a:moveTo>
                  <a:cubicBezTo>
                    <a:pt x="203" y="223"/>
                    <a:pt x="199" y="227"/>
                    <a:pt x="194" y="227"/>
                  </a:cubicBezTo>
                  <a:cubicBezTo>
                    <a:pt x="128" y="227"/>
                    <a:pt x="128" y="227"/>
                    <a:pt x="128" y="227"/>
                  </a:cubicBezTo>
                  <a:cubicBezTo>
                    <a:pt x="123" y="205"/>
                    <a:pt x="123" y="205"/>
                    <a:pt x="123" y="205"/>
                  </a:cubicBezTo>
                  <a:cubicBezTo>
                    <a:pt x="130" y="209"/>
                    <a:pt x="130" y="209"/>
                    <a:pt x="130" y="209"/>
                  </a:cubicBezTo>
                  <a:cubicBezTo>
                    <a:pt x="131" y="210"/>
                    <a:pt x="132" y="210"/>
                    <a:pt x="133" y="210"/>
                  </a:cubicBezTo>
                  <a:cubicBezTo>
                    <a:pt x="135" y="210"/>
                    <a:pt x="136" y="209"/>
                    <a:pt x="136" y="208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62" y="171"/>
                    <a:pt x="170" y="173"/>
                    <a:pt x="177" y="175"/>
                  </a:cubicBezTo>
                  <a:cubicBezTo>
                    <a:pt x="192" y="179"/>
                    <a:pt x="203" y="192"/>
                    <a:pt x="203" y="208"/>
                  </a:cubicBezTo>
                  <a:lnTo>
                    <a:pt x="203" y="218"/>
                  </a:lnTo>
                  <a:close/>
                  <a:moveTo>
                    <a:pt x="203" y="218"/>
                  </a:moveTo>
                  <a:cubicBezTo>
                    <a:pt x="203" y="218"/>
                    <a:pt x="203" y="218"/>
                    <a:pt x="203" y="2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2531540" y="4636377"/>
              <a:ext cx="419194" cy="394041"/>
            </a:xfrm>
            <a:custGeom>
              <a:avLst/>
              <a:gdLst>
                <a:gd name="T0" fmla="*/ 90 w 104"/>
                <a:gd name="T1" fmla="*/ 8 h 98"/>
                <a:gd name="T2" fmla="*/ 69 w 104"/>
                <a:gd name="T3" fmla="*/ 8 h 98"/>
                <a:gd name="T4" fmla="*/ 56 w 104"/>
                <a:gd name="T5" fmla="*/ 2 h 98"/>
                <a:gd name="T6" fmla="*/ 53 w 104"/>
                <a:gd name="T7" fmla="*/ 0 h 98"/>
                <a:gd name="T8" fmla="*/ 49 w 104"/>
                <a:gd name="T9" fmla="*/ 2 h 98"/>
                <a:gd name="T10" fmla="*/ 35 w 104"/>
                <a:gd name="T11" fmla="*/ 8 h 98"/>
                <a:gd name="T12" fmla="*/ 15 w 104"/>
                <a:gd name="T13" fmla="*/ 8 h 98"/>
                <a:gd name="T14" fmla="*/ 0 w 104"/>
                <a:gd name="T15" fmla="*/ 23 h 98"/>
                <a:gd name="T16" fmla="*/ 0 w 104"/>
                <a:gd name="T17" fmla="*/ 47 h 98"/>
                <a:gd name="T18" fmla="*/ 52 w 104"/>
                <a:gd name="T19" fmla="*/ 98 h 98"/>
                <a:gd name="T20" fmla="*/ 104 w 104"/>
                <a:gd name="T21" fmla="*/ 47 h 98"/>
                <a:gd name="T22" fmla="*/ 104 w 104"/>
                <a:gd name="T23" fmla="*/ 22 h 98"/>
                <a:gd name="T24" fmla="*/ 90 w 104"/>
                <a:gd name="T25" fmla="*/ 8 h 98"/>
                <a:gd name="T26" fmla="*/ 94 w 104"/>
                <a:gd name="T27" fmla="*/ 47 h 98"/>
                <a:gd name="T28" fmla="*/ 52 w 104"/>
                <a:gd name="T29" fmla="*/ 89 h 98"/>
                <a:gd name="T30" fmla="*/ 10 w 104"/>
                <a:gd name="T31" fmla="*/ 47 h 98"/>
                <a:gd name="T32" fmla="*/ 10 w 104"/>
                <a:gd name="T33" fmla="*/ 23 h 98"/>
                <a:gd name="T34" fmla="*/ 15 w 104"/>
                <a:gd name="T35" fmla="*/ 17 h 98"/>
                <a:gd name="T36" fmla="*/ 35 w 104"/>
                <a:gd name="T37" fmla="*/ 17 h 98"/>
                <a:gd name="T38" fmla="*/ 52 w 104"/>
                <a:gd name="T39" fmla="*/ 11 h 98"/>
                <a:gd name="T40" fmla="*/ 69 w 104"/>
                <a:gd name="T41" fmla="*/ 17 h 98"/>
                <a:gd name="T42" fmla="*/ 90 w 104"/>
                <a:gd name="T43" fmla="*/ 17 h 98"/>
                <a:gd name="T44" fmla="*/ 94 w 104"/>
                <a:gd name="T45" fmla="*/ 22 h 98"/>
                <a:gd name="T46" fmla="*/ 94 w 104"/>
                <a:gd name="T47" fmla="*/ 47 h 98"/>
                <a:gd name="T48" fmla="*/ 94 w 104"/>
                <a:gd name="T49" fmla="*/ 47 h 98"/>
                <a:gd name="T50" fmla="*/ 94 w 104"/>
                <a:gd name="T51" fmla="*/ 4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98">
                  <a:moveTo>
                    <a:pt x="90" y="8"/>
                  </a:moveTo>
                  <a:cubicBezTo>
                    <a:pt x="69" y="8"/>
                    <a:pt x="69" y="8"/>
                    <a:pt x="69" y="8"/>
                  </a:cubicBezTo>
                  <a:cubicBezTo>
                    <a:pt x="64" y="8"/>
                    <a:pt x="59" y="6"/>
                    <a:pt x="56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51" y="0"/>
                    <a:pt x="50" y="1"/>
                    <a:pt x="49" y="2"/>
                  </a:cubicBezTo>
                  <a:cubicBezTo>
                    <a:pt x="46" y="6"/>
                    <a:pt x="41" y="8"/>
                    <a:pt x="3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7" y="8"/>
                    <a:pt x="0" y="15"/>
                    <a:pt x="0" y="2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5"/>
                    <a:pt x="24" y="98"/>
                    <a:pt x="52" y="98"/>
                  </a:cubicBezTo>
                  <a:cubicBezTo>
                    <a:pt x="80" y="98"/>
                    <a:pt x="104" y="75"/>
                    <a:pt x="104" y="47"/>
                  </a:cubicBezTo>
                  <a:cubicBezTo>
                    <a:pt x="104" y="22"/>
                    <a:pt x="104" y="22"/>
                    <a:pt x="104" y="22"/>
                  </a:cubicBezTo>
                  <a:cubicBezTo>
                    <a:pt x="104" y="14"/>
                    <a:pt x="98" y="8"/>
                    <a:pt x="90" y="8"/>
                  </a:cubicBezTo>
                  <a:close/>
                  <a:moveTo>
                    <a:pt x="94" y="47"/>
                  </a:moveTo>
                  <a:cubicBezTo>
                    <a:pt x="94" y="70"/>
                    <a:pt x="75" y="89"/>
                    <a:pt x="52" y="89"/>
                  </a:cubicBezTo>
                  <a:cubicBezTo>
                    <a:pt x="29" y="89"/>
                    <a:pt x="10" y="70"/>
                    <a:pt x="10" y="47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0" y="20"/>
                    <a:pt x="12" y="17"/>
                    <a:pt x="1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2" y="17"/>
                    <a:pt x="48" y="15"/>
                    <a:pt x="52" y="11"/>
                  </a:cubicBezTo>
                  <a:cubicBezTo>
                    <a:pt x="57" y="15"/>
                    <a:pt x="63" y="17"/>
                    <a:pt x="69" y="17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92" y="17"/>
                    <a:pt x="94" y="19"/>
                    <a:pt x="94" y="22"/>
                  </a:cubicBezTo>
                  <a:lnTo>
                    <a:pt x="94" y="47"/>
                  </a:lnTo>
                  <a:close/>
                  <a:moveTo>
                    <a:pt x="94" y="47"/>
                  </a:moveTo>
                  <a:cubicBezTo>
                    <a:pt x="94" y="47"/>
                    <a:pt x="94" y="47"/>
                    <a:pt x="94" y="4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  <p:sp>
          <p:nvSpPr>
            <p:cNvPr id="45" name="Freeform 26"/>
            <p:cNvSpPr>
              <a:spLocks noEditPoints="1"/>
            </p:cNvSpPr>
            <p:nvPr/>
          </p:nvSpPr>
          <p:spPr bwMode="auto">
            <a:xfrm>
              <a:off x="2999361" y="5018681"/>
              <a:ext cx="40243" cy="36889"/>
            </a:xfrm>
            <a:custGeom>
              <a:avLst/>
              <a:gdLst>
                <a:gd name="T0" fmla="*/ 10 w 10"/>
                <a:gd name="T1" fmla="*/ 4 h 9"/>
                <a:gd name="T2" fmla="*/ 5 w 10"/>
                <a:gd name="T3" fmla="*/ 9 h 9"/>
                <a:gd name="T4" fmla="*/ 0 w 10"/>
                <a:gd name="T5" fmla="*/ 4 h 9"/>
                <a:gd name="T6" fmla="*/ 5 w 10"/>
                <a:gd name="T7" fmla="*/ 0 h 9"/>
                <a:gd name="T8" fmla="*/ 10 w 10"/>
                <a:gd name="T9" fmla="*/ 4 h 9"/>
                <a:gd name="T10" fmla="*/ 10 w 10"/>
                <a:gd name="T11" fmla="*/ 4 h 9"/>
                <a:gd name="T12" fmla="*/ 10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cubicBezTo>
                    <a:pt x="10" y="7"/>
                    <a:pt x="7" y="9"/>
                    <a:pt x="5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6402" tIns="43201" rIns="86402" bIns="43201"/>
            <a:lstStyle/>
            <a:p>
              <a:pPr>
                <a:defRPr/>
              </a:pPr>
              <a:endParaRPr lang="ru-RU" sz="1890"/>
            </a:p>
          </p:txBody>
        </p:sp>
      </p:grpSp>
      <p:sp>
        <p:nvSpPr>
          <p:cNvPr id="46" name="Google Shape;137;p17">
            <a:extLst>
              <a:ext uri="{FF2B5EF4-FFF2-40B4-BE49-F238E27FC236}">
                <a16:creationId xmlns="" xmlns:a16="http://schemas.microsoft.com/office/drawing/2014/main" id="{7E39F2B6-C0C4-4CEA-A268-06E9D8DE30F3}"/>
              </a:ext>
            </a:extLst>
          </p:cNvPr>
          <p:cNvSpPr txBox="1"/>
          <p:nvPr/>
        </p:nvSpPr>
        <p:spPr>
          <a:xfrm>
            <a:off x="7749611" y="3867649"/>
            <a:ext cx="330079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Администраторы</a:t>
            </a:r>
            <a:endParaRPr lang="ru-RU" sz="1800" b="1" i="0" u="none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18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1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1800" dirty="0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7AE69B4A-A6FD-432B-BADB-FB36BF1EFF5C}"/>
              </a:ext>
            </a:extLst>
          </p:cNvPr>
          <p:cNvCxnSpPr>
            <a:cxnSpLocks/>
          </p:cNvCxnSpPr>
          <p:nvPr/>
        </p:nvCxnSpPr>
        <p:spPr>
          <a:xfrm>
            <a:off x="7204740" y="3072875"/>
            <a:ext cx="0" cy="153627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328D32C-5829-4DD4-9BD3-9098B74F8D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0823" y="3204240"/>
            <a:ext cx="463424" cy="482844"/>
          </a:xfrm>
          <a:prstGeom prst="rect">
            <a:avLst/>
          </a:prstGeom>
        </p:spPr>
      </p:pic>
      <p:sp>
        <p:nvSpPr>
          <p:cNvPr id="54" name="Google Shape;137;p17">
            <a:extLst>
              <a:ext uri="{FF2B5EF4-FFF2-40B4-BE49-F238E27FC236}">
                <a16:creationId xmlns="" xmlns:a16="http://schemas.microsoft.com/office/drawing/2014/main" id="{29786736-92AA-4EDD-A37F-24472D5980A3}"/>
              </a:ext>
            </a:extLst>
          </p:cNvPr>
          <p:cNvSpPr txBox="1"/>
          <p:nvPr/>
        </p:nvSpPr>
        <p:spPr>
          <a:xfrm>
            <a:off x="7862275" y="1623949"/>
            <a:ext cx="285966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8-3842-903-103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>
                <a:solidFill>
                  <a:srgbClr val="C00000"/>
                </a:solidFill>
                <a:latin typeface="Tahoma"/>
                <a:ea typeface="Tahoma"/>
                <a:cs typeface="Tahoma"/>
                <a:sym typeface="Tahoma"/>
              </a:rPr>
              <a:t>переадресация с номера 122</a:t>
            </a:r>
            <a:endParaRPr sz="2400" dirty="0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A927597-BBD5-45DE-8F77-B432E47064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315153">
            <a:off x="7597381" y="1992192"/>
            <a:ext cx="230448" cy="22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 центре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50564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3">
            <a:extLst>
              <a:ext uri="{FF2B5EF4-FFF2-40B4-BE49-F238E27FC236}">
                <a16:creationId xmlns="" xmlns:a16="http://schemas.microsoft.com/office/drawing/2014/main" id="{84119D3A-EF02-4055-A664-03CD171D51D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51" b="35127"/>
          <a:stretch/>
        </p:blipFill>
        <p:spPr bwMode="auto">
          <a:xfrm>
            <a:off x="1026659" y="3465807"/>
            <a:ext cx="8505649" cy="301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DED3920F-3419-42AD-924A-EC9EC9E4E47F}"/>
              </a:ext>
            </a:extLst>
          </p:cNvPr>
          <p:cNvSpPr/>
          <p:nvPr/>
        </p:nvSpPr>
        <p:spPr>
          <a:xfrm>
            <a:off x="5761037" y="1812487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BAE6F6-F1B9-45F9-A83A-608ADC94090B}"/>
              </a:ext>
            </a:extLst>
          </p:cNvPr>
          <p:cNvSpPr/>
          <p:nvPr/>
        </p:nvSpPr>
        <p:spPr>
          <a:xfrm>
            <a:off x="1026659" y="1766780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73DB2E1-95D8-4BA3-9FF3-F32312FF43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3718" y="2002582"/>
            <a:ext cx="562457" cy="63745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20A0902-EABE-4400-BD69-59D40F41A1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697" y="1978142"/>
            <a:ext cx="604306" cy="605552"/>
          </a:xfrm>
          <a:prstGeom prst="rect">
            <a:avLst/>
          </a:prstGeom>
        </p:spPr>
      </p:pic>
      <p:sp>
        <p:nvSpPr>
          <p:cNvPr id="22" name="Google Shape;137;p17">
            <a:extLst>
              <a:ext uri="{FF2B5EF4-FFF2-40B4-BE49-F238E27FC236}">
                <a16:creationId xmlns="" xmlns:a16="http://schemas.microsoft.com/office/drawing/2014/main" id="{C5BCD8DA-FFC2-4EEF-B23B-2733E4C90F70}"/>
              </a:ext>
            </a:extLst>
          </p:cNvPr>
          <p:cNvSpPr txBox="1"/>
          <p:nvPr/>
        </p:nvSpPr>
        <p:spPr>
          <a:xfrm>
            <a:off x="2263335" y="2136477"/>
            <a:ext cx="330079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Операторы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400" dirty="0"/>
          </a:p>
        </p:txBody>
      </p:sp>
      <p:sp>
        <p:nvSpPr>
          <p:cNvPr id="23" name="Google Shape;137;p17">
            <a:extLst>
              <a:ext uri="{FF2B5EF4-FFF2-40B4-BE49-F238E27FC236}">
                <a16:creationId xmlns="" xmlns:a16="http://schemas.microsoft.com/office/drawing/2014/main" id="{0F87F099-D55C-4DBE-9F73-A30962D99361}"/>
              </a:ext>
            </a:extLst>
          </p:cNvPr>
          <p:cNvSpPr txBox="1"/>
          <p:nvPr/>
        </p:nvSpPr>
        <p:spPr>
          <a:xfrm>
            <a:off x="7048871" y="2183412"/>
            <a:ext cx="4377311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Врачи и ординаторы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4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4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40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4B04505-6CA3-4B6A-A198-700AA54602AF}"/>
              </a:ext>
            </a:extLst>
          </p:cNvPr>
          <p:cNvCxnSpPr/>
          <p:nvPr/>
        </p:nvCxnSpPr>
        <p:spPr>
          <a:xfrm>
            <a:off x="5401521" y="1354472"/>
            <a:ext cx="0" cy="17515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oogle Shape;137;p17">
            <a:extLst>
              <a:ext uri="{FF2B5EF4-FFF2-40B4-BE49-F238E27FC236}">
                <a16:creationId xmlns="" xmlns:a16="http://schemas.microsoft.com/office/drawing/2014/main" id="{497FDCA8-20DC-43D7-B3C1-3A576E9C9F8B}"/>
              </a:ext>
            </a:extLst>
          </p:cNvPr>
          <p:cNvSpPr txBox="1"/>
          <p:nvPr/>
        </p:nvSpPr>
        <p:spPr>
          <a:xfrm>
            <a:off x="7112039" y="1658159"/>
            <a:ext cx="33007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ВТОРАЯ ЛИНИЯ</a:t>
            </a:r>
            <a:endParaRPr sz="2000" dirty="0"/>
          </a:p>
        </p:txBody>
      </p:sp>
      <p:sp>
        <p:nvSpPr>
          <p:cNvPr id="32" name="Google Shape;137;p17">
            <a:extLst>
              <a:ext uri="{FF2B5EF4-FFF2-40B4-BE49-F238E27FC236}">
                <a16:creationId xmlns="" xmlns:a16="http://schemas.microsoft.com/office/drawing/2014/main" id="{A2235C89-4AB5-4F4A-AD0F-A603173FBC99}"/>
              </a:ext>
            </a:extLst>
          </p:cNvPr>
          <p:cNvSpPr txBox="1"/>
          <p:nvPr/>
        </p:nvSpPr>
        <p:spPr>
          <a:xfrm>
            <a:off x="2263335" y="1657715"/>
            <a:ext cx="33007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ПЕРВАЯ ЛИНИЯ</a:t>
            </a:r>
            <a:endParaRPr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Задачи </a:t>
            </a:r>
            <a:r>
              <a:rPr lang="ru-RU" sz="2800" b="1" i="0" u="none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347CCDB4-3061-44D6-A35C-B5F5885FACDE}"/>
              </a:ext>
            </a:extLst>
          </p:cNvPr>
          <p:cNvSpPr/>
          <p:nvPr/>
        </p:nvSpPr>
        <p:spPr>
          <a:xfrm>
            <a:off x="5761037" y="1750322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9DEF78AD-2037-46BD-8BFF-1308F511B290}"/>
              </a:ext>
            </a:extLst>
          </p:cNvPr>
          <p:cNvSpPr/>
          <p:nvPr/>
        </p:nvSpPr>
        <p:spPr>
          <a:xfrm>
            <a:off x="1026659" y="1704615"/>
            <a:ext cx="1073889" cy="107388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CE1F90EC-3196-4FC7-B114-562EE10C8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3718" y="1940417"/>
            <a:ext cx="562457" cy="63745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02930E0-FD53-4864-BEE9-D72559D5C2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697" y="1915977"/>
            <a:ext cx="604306" cy="605552"/>
          </a:xfrm>
          <a:prstGeom prst="rect">
            <a:avLst/>
          </a:prstGeom>
        </p:spPr>
      </p:pic>
      <p:sp>
        <p:nvSpPr>
          <p:cNvPr id="42" name="Google Shape;137;p17">
            <a:extLst>
              <a:ext uri="{FF2B5EF4-FFF2-40B4-BE49-F238E27FC236}">
                <a16:creationId xmlns="" xmlns:a16="http://schemas.microsoft.com/office/drawing/2014/main" id="{AF1040B3-10DE-489E-AE24-7AC0DBBD6700}"/>
              </a:ext>
            </a:extLst>
          </p:cNvPr>
          <p:cNvSpPr txBox="1"/>
          <p:nvPr/>
        </p:nvSpPr>
        <p:spPr>
          <a:xfrm>
            <a:off x="2318905" y="2142948"/>
            <a:ext cx="330079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Операторы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0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000" dirty="0"/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59B17CB6-B703-48CF-80A0-2624CC68E0B2}"/>
              </a:ext>
            </a:extLst>
          </p:cNvPr>
          <p:cNvCxnSpPr>
            <a:cxnSpLocks/>
          </p:cNvCxnSpPr>
          <p:nvPr/>
        </p:nvCxnSpPr>
        <p:spPr>
          <a:xfrm>
            <a:off x="5422786" y="1538045"/>
            <a:ext cx="0" cy="46468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oogle Shape;137;p17">
            <a:extLst>
              <a:ext uri="{FF2B5EF4-FFF2-40B4-BE49-F238E27FC236}">
                <a16:creationId xmlns="" xmlns:a16="http://schemas.microsoft.com/office/drawing/2014/main" id="{C608A48D-8748-443B-AC0B-B30933E75B02}"/>
              </a:ext>
            </a:extLst>
          </p:cNvPr>
          <p:cNvSpPr txBox="1"/>
          <p:nvPr/>
        </p:nvSpPr>
        <p:spPr>
          <a:xfrm>
            <a:off x="7078598" y="2165973"/>
            <a:ext cx="437731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Врачи и ординаторы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0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000" dirty="0"/>
          </a:p>
        </p:txBody>
      </p:sp>
      <p:sp>
        <p:nvSpPr>
          <p:cNvPr id="47" name="Google Shape;137;p17">
            <a:extLst>
              <a:ext uri="{FF2B5EF4-FFF2-40B4-BE49-F238E27FC236}">
                <a16:creationId xmlns="" xmlns:a16="http://schemas.microsoft.com/office/drawing/2014/main" id="{ADF46BFA-8609-49A7-A64D-DCC60DFB33CC}"/>
              </a:ext>
            </a:extLst>
          </p:cNvPr>
          <p:cNvSpPr txBox="1"/>
          <p:nvPr/>
        </p:nvSpPr>
        <p:spPr>
          <a:xfrm>
            <a:off x="7117607" y="1643733"/>
            <a:ext cx="33007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ВТОРАЯ ЛИНИЯ</a:t>
            </a:r>
            <a:endParaRPr sz="2000" dirty="0"/>
          </a:p>
        </p:txBody>
      </p:sp>
      <p:sp>
        <p:nvSpPr>
          <p:cNvPr id="46" name="Google Shape;137;p17">
            <a:extLst>
              <a:ext uri="{FF2B5EF4-FFF2-40B4-BE49-F238E27FC236}">
                <a16:creationId xmlns="" xmlns:a16="http://schemas.microsoft.com/office/drawing/2014/main" id="{A82E54FD-F2AE-4DDB-AED6-9192B64D9D77}"/>
              </a:ext>
            </a:extLst>
          </p:cNvPr>
          <p:cNvSpPr txBox="1"/>
          <p:nvPr/>
        </p:nvSpPr>
        <p:spPr>
          <a:xfrm>
            <a:off x="2318905" y="1647586"/>
            <a:ext cx="330079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000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ПЕРВАЯ ЛИНИЯ</a:t>
            </a:r>
            <a:endParaRPr sz="2000" dirty="0"/>
          </a:p>
        </p:txBody>
      </p:sp>
      <p:sp>
        <p:nvSpPr>
          <p:cNvPr id="49" name="TextBox 14">
            <a:extLst>
              <a:ext uri="{FF2B5EF4-FFF2-40B4-BE49-F238E27FC236}">
                <a16:creationId xmlns="" xmlns:a16="http://schemas.microsoft.com/office/drawing/2014/main" id="{6A6A9186-0B23-4F42-8A00-BAE8340DB151}"/>
              </a:ext>
            </a:extLst>
          </p:cNvPr>
          <p:cNvSpPr txBox="1"/>
          <p:nvPr/>
        </p:nvSpPr>
        <p:spPr>
          <a:xfrm>
            <a:off x="1215608" y="3056886"/>
            <a:ext cx="4207178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69875" indent="-161925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19088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55588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555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555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Обработка входящих вызовов («горячая линия»)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Оценка состояния здоровья на основании анкетирования</a:t>
            </a:r>
            <a:endParaRPr lang="en-US" altLang="ru-RU" sz="1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Направление анкет в поликлиники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Информирование граждан по вопросам, связанным с </a:t>
            </a:r>
            <a:r>
              <a:rPr lang="en-US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</a:t>
            </a:r>
            <a:r>
              <a:rPr 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Психологическая поддержка населения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914400" eaLnBrk="1" hangingPunct="1">
              <a:spcBef>
                <a:spcPct val="0"/>
              </a:spcBef>
              <a:buSzPts val="1800"/>
            </a:pPr>
            <a:endParaRPr lang="ru-RU" altLang="ru-RU" sz="17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91F380E6-AA91-4B7D-9DE8-B83CB92DA2F8}"/>
              </a:ext>
            </a:extLst>
          </p:cNvPr>
          <p:cNvSpPr/>
          <p:nvPr/>
        </p:nvSpPr>
        <p:spPr>
          <a:xfrm>
            <a:off x="6043718" y="2850794"/>
            <a:ext cx="5274875" cy="24929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079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19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1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35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SzPts val="1800"/>
            </a:pPr>
            <a:endParaRPr lang="ru-RU" altLang="ru-RU" sz="16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>
              <a:buSzPts val="1800"/>
            </a:pPr>
            <a:r>
              <a:rPr lang="ru-RU" altLang="ru-RU" sz="1800" dirty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Консультация пациентов</a:t>
            </a:r>
          </a:p>
          <a:p>
            <a:pPr>
              <a:buSzPts val="1800"/>
            </a:pPr>
            <a:endParaRPr lang="ru-RU" altLang="ru-RU" sz="1800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ts val="1800"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Динамическое медицинское наблюдение </a:t>
            </a:r>
          </a:p>
          <a:p>
            <a:pPr>
              <a:buSzPts val="1800"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пациентами, которые лечатся на дому</a:t>
            </a:r>
          </a:p>
          <a:p>
            <a:pPr>
              <a:buSzPts val="1800"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SzPts val="1800"/>
            </a:pPr>
            <a:r>
              <a:rPr lang="ru-RU" altLang="ru-RU" sz="18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Принятие решения о необходимости вызова врача на дом или бригады СМП</a:t>
            </a:r>
          </a:p>
          <a:p>
            <a:pPr>
              <a:buSzPts val="1800"/>
            </a:pPr>
            <a:endParaRPr lang="ru-RU" altLang="ru-RU" sz="8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imes New Roman" panose="02020603050405020304" pitchFamily="18" charset="0"/>
            </a:endParaRPr>
          </a:p>
          <a:p>
            <a:pPr>
              <a:buSzPts val="1800"/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65D48A1F-5ACD-4193-9C10-ED970F76A131}"/>
              </a:ext>
            </a:extLst>
          </p:cNvPr>
          <p:cNvSpPr/>
          <p:nvPr/>
        </p:nvSpPr>
        <p:spPr>
          <a:xfrm>
            <a:off x="955371" y="3175492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>
            <a:extLst>
              <a:ext uri="{FF2B5EF4-FFF2-40B4-BE49-F238E27FC236}">
                <a16:creationId xmlns="" xmlns:a16="http://schemas.microsoft.com/office/drawing/2014/main" id="{90BCCA7C-1E7C-4411-A99E-0079138D0F47}"/>
              </a:ext>
            </a:extLst>
          </p:cNvPr>
          <p:cNvSpPr/>
          <p:nvPr/>
        </p:nvSpPr>
        <p:spPr>
          <a:xfrm>
            <a:off x="955370" y="3852434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>
            <a:extLst>
              <a:ext uri="{FF2B5EF4-FFF2-40B4-BE49-F238E27FC236}">
                <a16:creationId xmlns="" xmlns:a16="http://schemas.microsoft.com/office/drawing/2014/main" id="{D31D93DF-46BB-474A-8436-87B5F44A058B}"/>
              </a:ext>
            </a:extLst>
          </p:cNvPr>
          <p:cNvSpPr/>
          <p:nvPr/>
        </p:nvSpPr>
        <p:spPr>
          <a:xfrm>
            <a:off x="955369" y="4516684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C9C95B42-5FE7-4940-83CA-0131AE0B9E70}"/>
              </a:ext>
            </a:extLst>
          </p:cNvPr>
          <p:cNvSpPr/>
          <p:nvPr/>
        </p:nvSpPr>
        <p:spPr>
          <a:xfrm>
            <a:off x="955369" y="4921972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>
            <a:extLst>
              <a:ext uri="{FF2B5EF4-FFF2-40B4-BE49-F238E27FC236}">
                <a16:creationId xmlns="" xmlns:a16="http://schemas.microsoft.com/office/drawing/2014/main" id="{AA6867A6-8FD8-4B45-AC38-5129803958E7}"/>
              </a:ext>
            </a:extLst>
          </p:cNvPr>
          <p:cNvSpPr/>
          <p:nvPr/>
        </p:nvSpPr>
        <p:spPr>
          <a:xfrm>
            <a:off x="955369" y="5640443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97740013-4DEB-489E-A347-F78DC0464E75}"/>
              </a:ext>
            </a:extLst>
          </p:cNvPr>
          <p:cNvSpPr/>
          <p:nvPr/>
        </p:nvSpPr>
        <p:spPr>
          <a:xfrm>
            <a:off x="5810444" y="3159527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ABB26D55-F346-4B66-A017-765ACDECA92D}"/>
              </a:ext>
            </a:extLst>
          </p:cNvPr>
          <p:cNvSpPr/>
          <p:nvPr/>
        </p:nvSpPr>
        <p:spPr>
          <a:xfrm>
            <a:off x="5794306" y="3767766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87E4FDED-9B10-4FDD-B4CD-B749A89C3695}"/>
              </a:ext>
            </a:extLst>
          </p:cNvPr>
          <p:cNvSpPr/>
          <p:nvPr/>
        </p:nvSpPr>
        <p:spPr>
          <a:xfrm>
            <a:off x="5806744" y="4427044"/>
            <a:ext cx="173491" cy="17349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508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Робот в работе </a:t>
            </a:r>
            <a:r>
              <a:rPr lang="ru-RU" sz="2800" b="1" i="0" u="none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800" b="1" i="0" u="none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-центра</a:t>
            </a:r>
            <a:endParaRPr sz="2800" dirty="0"/>
          </a:p>
        </p:txBody>
      </p:sp>
      <p:pic>
        <p:nvPicPr>
          <p:cNvPr id="6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515F6242-AE33-4624-8F2A-08DB9857D6C1}"/>
              </a:ext>
            </a:extLst>
          </p:cNvPr>
          <p:cNvCxnSpPr>
            <a:cxnSpLocks/>
          </p:cNvCxnSpPr>
          <p:nvPr/>
        </p:nvCxnSpPr>
        <p:spPr>
          <a:xfrm>
            <a:off x="1026659" y="1180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202930E0-FD53-4864-BEE9-D72559D5C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697" y="1772558"/>
            <a:ext cx="604306" cy="605552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="" xmlns:a16="http://schemas.microsoft.com/office/drawing/2014/main" id="{3AAA9227-A36B-4E14-9C1D-E81492F46DD0}"/>
              </a:ext>
            </a:extLst>
          </p:cNvPr>
          <p:cNvSpPr txBox="1"/>
          <p:nvPr/>
        </p:nvSpPr>
        <p:spPr>
          <a:xfrm>
            <a:off x="1877003" y="1637457"/>
            <a:ext cx="8561536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69875" indent="-161925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-319088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14400" indent="-255588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71600" indent="-255588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828800" indent="-255588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55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b="1" dirty="0">
                <a:solidFill>
                  <a:srgbClr val="318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Ежедневный опрос 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3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пациентов о состоянии здоровья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endParaRPr lang="ru-RU" altLang="ru-RU" sz="3200" dirty="0">
              <a:solidFill>
                <a:srgbClr val="40404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Oswald" panose="00000500000000000000" pitchFamily="2" charset="-52"/>
            </a:endParaRP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b="1" dirty="0">
                <a:solidFill>
                  <a:srgbClr val="318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СМС информирование </a:t>
            </a:r>
          </a:p>
          <a:p>
            <a:pPr marL="107950" indent="0" defTabSz="914400" eaLnBrk="1" hangingPunct="1">
              <a:spcBef>
                <a:spcPct val="0"/>
              </a:spcBef>
              <a:buSzPts val="1800"/>
              <a:buNone/>
            </a:pPr>
            <a:r>
              <a:rPr lang="ru-RU" altLang="ru-RU" sz="3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об отрицательном результате исследования на новую </a:t>
            </a:r>
            <a:r>
              <a:rPr lang="ru-RU" altLang="ru-RU" sz="3200" dirty="0" err="1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коронавирусную</a:t>
            </a:r>
            <a:r>
              <a:rPr lang="ru-RU" altLang="ru-RU" sz="3200" dirty="0">
                <a:solidFill>
                  <a:srgbClr val="40404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swald" panose="00000500000000000000" pitchFamily="2" charset="-52"/>
              </a:rPr>
              <a:t> инфекцию COVID-19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81F13FA6-764C-4392-A7F4-EED9258E0D5B}"/>
              </a:ext>
            </a:extLst>
          </p:cNvPr>
          <p:cNvSpPr/>
          <p:nvPr/>
        </p:nvSpPr>
        <p:spPr>
          <a:xfrm>
            <a:off x="1162199" y="1746275"/>
            <a:ext cx="604306" cy="6043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061FA0FE-2CF2-4B8A-8289-3D2CDFE53523}"/>
              </a:ext>
            </a:extLst>
          </p:cNvPr>
          <p:cNvSpPr/>
          <p:nvPr/>
        </p:nvSpPr>
        <p:spPr>
          <a:xfrm>
            <a:off x="1162199" y="3198469"/>
            <a:ext cx="604306" cy="60430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936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112" y="0"/>
            <a:ext cx="779462" cy="1265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30;p16">
            <a:extLst>
              <a:ext uri="{FF2B5EF4-FFF2-40B4-BE49-F238E27FC236}">
                <a16:creationId xmlns="" xmlns:a16="http://schemas.microsoft.com/office/drawing/2014/main" id="{516E36E6-5A8B-4531-9AEB-44F654C901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294" y="144462"/>
            <a:ext cx="1417367" cy="112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37;p17">
            <a:extLst>
              <a:ext uri="{FF2B5EF4-FFF2-40B4-BE49-F238E27FC236}">
                <a16:creationId xmlns="" xmlns:a16="http://schemas.microsoft.com/office/drawing/2014/main" id="{1C4E61C1-2285-4566-8FEE-E8FCA76FBD41}"/>
              </a:ext>
            </a:extLst>
          </p:cNvPr>
          <p:cNvSpPr txBox="1"/>
          <p:nvPr/>
        </p:nvSpPr>
        <p:spPr>
          <a:xfrm>
            <a:off x="1026659" y="381844"/>
            <a:ext cx="87922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4555"/>
              </a:buClr>
              <a:buSzPts val="2400"/>
              <a:buFont typeface="Tahoma"/>
              <a:buNone/>
            </a:pPr>
            <a:r>
              <a:rPr lang="ru-RU" sz="2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Структура обращений в </a:t>
            </a:r>
            <a:r>
              <a:rPr lang="ru-RU" sz="2800" b="1" dirty="0" err="1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колл</a:t>
            </a:r>
            <a:r>
              <a:rPr lang="ru-RU" sz="28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-центр</a:t>
            </a:r>
            <a:endParaRPr sz="28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016D2023-E902-4AC5-B06D-E64991118353}"/>
              </a:ext>
            </a:extLst>
          </p:cNvPr>
          <p:cNvCxnSpPr>
            <a:cxnSpLocks/>
          </p:cNvCxnSpPr>
          <p:nvPr/>
        </p:nvCxnSpPr>
        <p:spPr>
          <a:xfrm>
            <a:off x="1026659" y="1053177"/>
            <a:ext cx="80322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Диаграмма 10">
            <a:extLst>
              <a:ext uri="{FF2B5EF4-FFF2-40B4-BE49-F238E27FC236}">
                <a16:creationId xmlns="" xmlns:a16="http://schemas.microsoft.com/office/drawing/2014/main" id="{F747697A-31B8-472D-A8AC-83E013F73A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4835576"/>
              </p:ext>
            </p:extLst>
          </p:nvPr>
        </p:nvGraphicFramePr>
        <p:xfrm>
          <a:off x="2380862" y="2172823"/>
          <a:ext cx="6246011" cy="357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3" name="Соединитель: уступ 12">
            <a:extLst>
              <a:ext uri="{FF2B5EF4-FFF2-40B4-BE49-F238E27FC236}">
                <a16:creationId xmlns="" xmlns:a16="http://schemas.microsoft.com/office/drawing/2014/main" id="{B4C8EB07-BB56-4A21-BF0D-6BFBF57A9C29}"/>
              </a:ext>
            </a:extLst>
          </p:cNvPr>
          <p:cNvCxnSpPr>
            <a:cxnSpLocks/>
          </p:cNvCxnSpPr>
          <p:nvPr/>
        </p:nvCxnSpPr>
        <p:spPr>
          <a:xfrm flipV="1">
            <a:off x="5544869" y="2077434"/>
            <a:ext cx="4318615" cy="335385"/>
          </a:xfrm>
          <a:prstGeom prst="bentConnector3">
            <a:avLst>
              <a:gd name="adj1" fmla="val -14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37;p17">
            <a:extLst>
              <a:ext uri="{FF2B5EF4-FFF2-40B4-BE49-F238E27FC236}">
                <a16:creationId xmlns="" xmlns:a16="http://schemas.microsoft.com/office/drawing/2014/main" id="{69FBE32C-86A0-4C8F-910D-32EEA7FD0FEB}"/>
              </a:ext>
            </a:extLst>
          </p:cNvPr>
          <p:cNvSpPr txBox="1"/>
          <p:nvPr/>
        </p:nvSpPr>
        <p:spPr>
          <a:xfrm>
            <a:off x="6187520" y="1532348"/>
            <a:ext cx="423645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Вопросы по бесплатным лекарствам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для лечения COVID-19 </a:t>
            </a:r>
          </a:p>
        </p:txBody>
      </p:sp>
      <p:cxnSp>
        <p:nvCxnSpPr>
          <p:cNvPr id="23" name="Соединитель: уступ 22">
            <a:extLst>
              <a:ext uri="{FF2B5EF4-FFF2-40B4-BE49-F238E27FC236}">
                <a16:creationId xmlns="" xmlns:a16="http://schemas.microsoft.com/office/drawing/2014/main" id="{541AAB67-8525-44A5-9EF1-FCD2B5DEAB5C}"/>
              </a:ext>
            </a:extLst>
          </p:cNvPr>
          <p:cNvCxnSpPr>
            <a:cxnSpLocks/>
          </p:cNvCxnSpPr>
          <p:nvPr/>
        </p:nvCxnSpPr>
        <p:spPr>
          <a:xfrm flipV="1">
            <a:off x="6233437" y="2918060"/>
            <a:ext cx="3630047" cy="694316"/>
          </a:xfrm>
          <a:prstGeom prst="bentConnector3">
            <a:avLst>
              <a:gd name="adj1" fmla="val 2778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37;p17">
            <a:extLst>
              <a:ext uri="{FF2B5EF4-FFF2-40B4-BE49-F238E27FC236}">
                <a16:creationId xmlns="" xmlns:a16="http://schemas.microsoft.com/office/drawing/2014/main" id="{F2A24EA2-2D5A-4063-897D-0428125258AA}"/>
              </a:ext>
            </a:extLst>
          </p:cNvPr>
          <p:cNvSpPr txBox="1"/>
          <p:nvPr/>
        </p:nvSpPr>
        <p:spPr>
          <a:xfrm>
            <a:off x="7899717" y="2340114"/>
            <a:ext cx="17584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Карантин </a:t>
            </a:r>
          </a:p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и самоизоляция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F94AD298-ECDE-425D-B06A-358E33EF92EF}"/>
              </a:ext>
            </a:extLst>
          </p:cNvPr>
          <p:cNvSpPr/>
          <p:nvPr/>
        </p:nvSpPr>
        <p:spPr>
          <a:xfrm>
            <a:off x="5544869" y="1626959"/>
            <a:ext cx="601650" cy="361548"/>
          </a:xfrm>
          <a:prstGeom prst="round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Google Shape;137;p17">
            <a:extLst>
              <a:ext uri="{FF2B5EF4-FFF2-40B4-BE49-F238E27FC236}">
                <a16:creationId xmlns="" xmlns:a16="http://schemas.microsoft.com/office/drawing/2014/main" id="{5AAB4B71-2DA4-4A02-97E6-9985E3D8C282}"/>
              </a:ext>
            </a:extLst>
          </p:cNvPr>
          <p:cNvSpPr txBox="1"/>
          <p:nvPr/>
        </p:nvSpPr>
        <p:spPr>
          <a:xfrm>
            <a:off x="5503868" y="1626959"/>
            <a:ext cx="7295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0,5%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="" xmlns:a16="http://schemas.microsoft.com/office/drawing/2014/main" id="{D2E84969-F9F9-4365-9331-44426817349A}"/>
              </a:ext>
            </a:extLst>
          </p:cNvPr>
          <p:cNvSpPr/>
          <p:nvPr/>
        </p:nvSpPr>
        <p:spPr>
          <a:xfrm>
            <a:off x="7152569" y="2522985"/>
            <a:ext cx="706146" cy="620788"/>
          </a:xfrm>
          <a:prstGeom prst="roundRect">
            <a:avLst/>
          </a:prstGeom>
          <a:solidFill>
            <a:srgbClr val="C0504D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Google Shape;137;p17">
            <a:extLst>
              <a:ext uri="{FF2B5EF4-FFF2-40B4-BE49-F238E27FC236}">
                <a16:creationId xmlns="" xmlns:a16="http://schemas.microsoft.com/office/drawing/2014/main" id="{43954D00-A08A-4590-8B4A-80E9876EF046}"/>
              </a:ext>
            </a:extLst>
          </p:cNvPr>
          <p:cNvSpPr txBox="1"/>
          <p:nvPr/>
        </p:nvSpPr>
        <p:spPr>
          <a:xfrm>
            <a:off x="7111567" y="2652128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25,7%</a:t>
            </a:r>
          </a:p>
        </p:txBody>
      </p:sp>
      <p:cxnSp>
        <p:nvCxnSpPr>
          <p:cNvPr id="41" name="Соединитель: уступ 40">
            <a:extLst>
              <a:ext uri="{FF2B5EF4-FFF2-40B4-BE49-F238E27FC236}">
                <a16:creationId xmlns="" xmlns:a16="http://schemas.microsoft.com/office/drawing/2014/main" id="{0A6D0621-58A6-42A9-AFBC-BCE6E544C6BA}"/>
              </a:ext>
            </a:extLst>
          </p:cNvPr>
          <p:cNvCxnSpPr>
            <a:cxnSpLocks/>
          </p:cNvCxnSpPr>
          <p:nvPr/>
        </p:nvCxnSpPr>
        <p:spPr>
          <a:xfrm flipV="1">
            <a:off x="6233437" y="4424605"/>
            <a:ext cx="3630047" cy="694316"/>
          </a:xfrm>
          <a:prstGeom prst="bentConnector3">
            <a:avLst>
              <a:gd name="adj1" fmla="val 2778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Google Shape;137;p17">
            <a:extLst>
              <a:ext uri="{FF2B5EF4-FFF2-40B4-BE49-F238E27FC236}">
                <a16:creationId xmlns="" xmlns:a16="http://schemas.microsoft.com/office/drawing/2014/main" id="{7B690D10-94C5-4D3C-AEA2-E7BE89353E82}"/>
              </a:ext>
            </a:extLst>
          </p:cNvPr>
          <p:cNvSpPr txBox="1"/>
          <p:nvPr/>
        </p:nvSpPr>
        <p:spPr>
          <a:xfrm>
            <a:off x="7981875" y="3846659"/>
            <a:ext cx="221215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Вопросы по лечению </a:t>
            </a:r>
            <a:r>
              <a:rPr lang="en-US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COVID-19</a:t>
            </a:r>
            <a:endParaRPr lang="ru-RU" b="1" dirty="0">
              <a:solidFill>
                <a:srgbClr val="3B4555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="" xmlns:a16="http://schemas.microsoft.com/office/drawing/2014/main" id="{ED03F1D8-52FE-47BD-B6FE-C67008925E30}"/>
              </a:ext>
            </a:extLst>
          </p:cNvPr>
          <p:cNvSpPr/>
          <p:nvPr/>
        </p:nvSpPr>
        <p:spPr>
          <a:xfrm>
            <a:off x="7199757" y="3932959"/>
            <a:ext cx="706146" cy="644653"/>
          </a:xfrm>
          <a:prstGeom prst="roundRect">
            <a:avLst/>
          </a:prstGeom>
          <a:solidFill>
            <a:srgbClr val="9BBB59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Google Shape;137;p17">
            <a:extLst>
              <a:ext uri="{FF2B5EF4-FFF2-40B4-BE49-F238E27FC236}">
                <a16:creationId xmlns="" xmlns:a16="http://schemas.microsoft.com/office/drawing/2014/main" id="{1FEE0C5B-469B-4392-9762-C195E94B4196}"/>
              </a:ext>
            </a:extLst>
          </p:cNvPr>
          <p:cNvSpPr txBox="1"/>
          <p:nvPr/>
        </p:nvSpPr>
        <p:spPr>
          <a:xfrm>
            <a:off x="7156214" y="4098178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20,3%</a:t>
            </a:r>
          </a:p>
        </p:txBody>
      </p:sp>
      <p:cxnSp>
        <p:nvCxnSpPr>
          <p:cNvPr id="45" name="Соединитель: уступ 44">
            <a:extLst>
              <a:ext uri="{FF2B5EF4-FFF2-40B4-BE49-F238E27FC236}">
                <a16:creationId xmlns="" xmlns:a16="http://schemas.microsoft.com/office/drawing/2014/main" id="{C408ED1B-A7C1-45A3-9A91-54EE6E123927}"/>
              </a:ext>
            </a:extLst>
          </p:cNvPr>
          <p:cNvCxnSpPr>
            <a:cxnSpLocks/>
          </p:cNvCxnSpPr>
          <p:nvPr/>
        </p:nvCxnSpPr>
        <p:spPr>
          <a:xfrm>
            <a:off x="5658869" y="5389479"/>
            <a:ext cx="4440126" cy="392882"/>
          </a:xfrm>
          <a:prstGeom prst="bentConnector3">
            <a:avLst>
              <a:gd name="adj1" fmla="val 231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Google Shape;137;p17">
            <a:extLst>
              <a:ext uri="{FF2B5EF4-FFF2-40B4-BE49-F238E27FC236}">
                <a16:creationId xmlns="" xmlns:a16="http://schemas.microsoft.com/office/drawing/2014/main" id="{CB9753AF-98FB-4DBE-A3BD-1DCAE6D4386E}"/>
              </a:ext>
            </a:extLst>
          </p:cNvPr>
          <p:cNvSpPr txBox="1"/>
          <p:nvPr/>
        </p:nvSpPr>
        <p:spPr>
          <a:xfrm>
            <a:off x="6342521" y="5917083"/>
            <a:ext cx="42364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Наличие лекарств в аптеках 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="" xmlns:a16="http://schemas.microsoft.com/office/drawing/2014/main" id="{A10A6FF7-3769-4D05-A869-C8F28D9679F4}"/>
              </a:ext>
            </a:extLst>
          </p:cNvPr>
          <p:cNvSpPr/>
          <p:nvPr/>
        </p:nvSpPr>
        <p:spPr>
          <a:xfrm>
            <a:off x="5699870" y="5914355"/>
            <a:ext cx="601650" cy="361548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Google Shape;137;p17">
            <a:extLst>
              <a:ext uri="{FF2B5EF4-FFF2-40B4-BE49-F238E27FC236}">
                <a16:creationId xmlns="" xmlns:a16="http://schemas.microsoft.com/office/drawing/2014/main" id="{B6B2F059-39E4-4043-BC55-0908BB2DA285}"/>
              </a:ext>
            </a:extLst>
          </p:cNvPr>
          <p:cNvSpPr txBox="1"/>
          <p:nvPr/>
        </p:nvSpPr>
        <p:spPr>
          <a:xfrm>
            <a:off x="5739385" y="5914355"/>
            <a:ext cx="7295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3%</a:t>
            </a:r>
          </a:p>
        </p:txBody>
      </p:sp>
      <p:cxnSp>
        <p:nvCxnSpPr>
          <p:cNvPr id="53" name="Соединитель: уступ 52">
            <a:extLst>
              <a:ext uri="{FF2B5EF4-FFF2-40B4-BE49-F238E27FC236}">
                <a16:creationId xmlns="" xmlns:a16="http://schemas.microsoft.com/office/drawing/2014/main" id="{EC36C647-127C-4FD7-A348-91711C9E5D0F}"/>
              </a:ext>
            </a:extLst>
          </p:cNvPr>
          <p:cNvCxnSpPr>
            <a:cxnSpLocks/>
          </p:cNvCxnSpPr>
          <p:nvPr/>
        </p:nvCxnSpPr>
        <p:spPr>
          <a:xfrm flipV="1">
            <a:off x="1314612" y="5238762"/>
            <a:ext cx="3907946" cy="744061"/>
          </a:xfrm>
          <a:prstGeom prst="bentConnector3">
            <a:avLst>
              <a:gd name="adj1" fmla="val 7451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: скругленные углы 54">
            <a:extLst>
              <a:ext uri="{FF2B5EF4-FFF2-40B4-BE49-F238E27FC236}">
                <a16:creationId xmlns="" xmlns:a16="http://schemas.microsoft.com/office/drawing/2014/main" id="{1702555E-918C-46C8-981E-5CC69CF517B4}"/>
              </a:ext>
            </a:extLst>
          </p:cNvPr>
          <p:cNvSpPr/>
          <p:nvPr/>
        </p:nvSpPr>
        <p:spPr>
          <a:xfrm>
            <a:off x="3643718" y="5460034"/>
            <a:ext cx="706146" cy="644653"/>
          </a:xfrm>
          <a:prstGeom prst="roundRect">
            <a:avLst/>
          </a:prstGeom>
          <a:solidFill>
            <a:srgbClr val="4BACC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Google Shape;137;p17">
            <a:extLst>
              <a:ext uri="{FF2B5EF4-FFF2-40B4-BE49-F238E27FC236}">
                <a16:creationId xmlns="" xmlns:a16="http://schemas.microsoft.com/office/drawing/2014/main" id="{29CA82B5-49BA-471E-8C63-A3A6211BFAC1}"/>
              </a:ext>
            </a:extLst>
          </p:cNvPr>
          <p:cNvSpPr txBox="1"/>
          <p:nvPr/>
        </p:nvSpPr>
        <p:spPr>
          <a:xfrm>
            <a:off x="3665055" y="5625253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17%</a:t>
            </a:r>
          </a:p>
        </p:txBody>
      </p:sp>
      <p:sp>
        <p:nvSpPr>
          <p:cNvPr id="57" name="Google Shape;137;p17">
            <a:extLst>
              <a:ext uri="{FF2B5EF4-FFF2-40B4-BE49-F238E27FC236}">
                <a16:creationId xmlns="" xmlns:a16="http://schemas.microsoft.com/office/drawing/2014/main" id="{216CCE50-9EE7-4F52-BF27-0E811703D063}"/>
              </a:ext>
            </a:extLst>
          </p:cNvPr>
          <p:cNvSpPr txBox="1"/>
          <p:nvPr/>
        </p:nvSpPr>
        <p:spPr>
          <a:xfrm>
            <a:off x="1164226" y="5376905"/>
            <a:ext cx="242352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Вопросы </a:t>
            </a:r>
          </a:p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 больничным листам </a:t>
            </a:r>
          </a:p>
        </p:txBody>
      </p:sp>
      <p:cxnSp>
        <p:nvCxnSpPr>
          <p:cNvPr id="60" name="Соединитель: уступ 59">
            <a:extLst>
              <a:ext uri="{FF2B5EF4-FFF2-40B4-BE49-F238E27FC236}">
                <a16:creationId xmlns="" xmlns:a16="http://schemas.microsoft.com/office/drawing/2014/main" id="{C078B1B5-0C9A-4F53-8FB3-BAD5068436A3}"/>
              </a:ext>
            </a:extLst>
          </p:cNvPr>
          <p:cNvCxnSpPr>
            <a:cxnSpLocks/>
          </p:cNvCxnSpPr>
          <p:nvPr/>
        </p:nvCxnSpPr>
        <p:spPr>
          <a:xfrm flipV="1">
            <a:off x="1314612" y="4033884"/>
            <a:ext cx="3263606" cy="839099"/>
          </a:xfrm>
          <a:prstGeom prst="bentConnector3">
            <a:avLst>
              <a:gd name="adj1" fmla="val 6967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: скругленные углы 60">
            <a:extLst>
              <a:ext uri="{FF2B5EF4-FFF2-40B4-BE49-F238E27FC236}">
                <a16:creationId xmlns="" xmlns:a16="http://schemas.microsoft.com/office/drawing/2014/main" id="{715A26F0-93BF-4A34-94A3-36644E939270}"/>
              </a:ext>
            </a:extLst>
          </p:cNvPr>
          <p:cNvSpPr/>
          <p:nvPr/>
        </p:nvSpPr>
        <p:spPr>
          <a:xfrm>
            <a:off x="2999378" y="4255155"/>
            <a:ext cx="706146" cy="644653"/>
          </a:xfrm>
          <a:prstGeom prst="roundRect">
            <a:avLst/>
          </a:prstGeom>
          <a:solidFill>
            <a:srgbClr val="F7964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Google Shape;137;p17">
            <a:extLst>
              <a:ext uri="{FF2B5EF4-FFF2-40B4-BE49-F238E27FC236}">
                <a16:creationId xmlns="" xmlns:a16="http://schemas.microsoft.com/office/drawing/2014/main" id="{6C0CEC6C-02CA-439A-B9EA-700898032556}"/>
              </a:ext>
            </a:extLst>
          </p:cNvPr>
          <p:cNvSpPr txBox="1"/>
          <p:nvPr/>
        </p:nvSpPr>
        <p:spPr>
          <a:xfrm>
            <a:off x="2955835" y="4420374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14,4%</a:t>
            </a:r>
          </a:p>
        </p:txBody>
      </p:sp>
      <p:sp>
        <p:nvSpPr>
          <p:cNvPr id="63" name="Google Shape;137;p17">
            <a:extLst>
              <a:ext uri="{FF2B5EF4-FFF2-40B4-BE49-F238E27FC236}">
                <a16:creationId xmlns="" xmlns:a16="http://schemas.microsoft.com/office/drawing/2014/main" id="{50C7D4BF-0F22-4E34-82C2-2F4A1C31ED03}"/>
              </a:ext>
            </a:extLst>
          </p:cNvPr>
          <p:cNvSpPr txBox="1"/>
          <p:nvPr/>
        </p:nvSpPr>
        <p:spPr>
          <a:xfrm>
            <a:off x="908740" y="3996217"/>
            <a:ext cx="2034667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Где получить информацию </a:t>
            </a:r>
          </a:p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в регионе</a:t>
            </a:r>
          </a:p>
        </p:txBody>
      </p:sp>
      <p:cxnSp>
        <p:nvCxnSpPr>
          <p:cNvPr id="66" name="Соединитель: уступ 65">
            <a:extLst>
              <a:ext uri="{FF2B5EF4-FFF2-40B4-BE49-F238E27FC236}">
                <a16:creationId xmlns="" xmlns:a16="http://schemas.microsoft.com/office/drawing/2014/main" id="{1744ED0F-2B3C-44A0-A559-877C69363D89}"/>
              </a:ext>
            </a:extLst>
          </p:cNvPr>
          <p:cNvCxnSpPr>
            <a:cxnSpLocks/>
          </p:cNvCxnSpPr>
          <p:nvPr/>
        </p:nvCxnSpPr>
        <p:spPr>
          <a:xfrm flipV="1">
            <a:off x="1332105" y="3093861"/>
            <a:ext cx="3246113" cy="471291"/>
          </a:xfrm>
          <a:prstGeom prst="bentConnector3">
            <a:avLst>
              <a:gd name="adj1" fmla="val 57042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: скругленные углы 66">
            <a:extLst>
              <a:ext uri="{FF2B5EF4-FFF2-40B4-BE49-F238E27FC236}">
                <a16:creationId xmlns="" xmlns:a16="http://schemas.microsoft.com/office/drawing/2014/main" id="{4762E148-1670-4FF3-AF76-C6A2A1174ECF}"/>
              </a:ext>
            </a:extLst>
          </p:cNvPr>
          <p:cNvSpPr/>
          <p:nvPr/>
        </p:nvSpPr>
        <p:spPr>
          <a:xfrm>
            <a:off x="2999378" y="3073289"/>
            <a:ext cx="706146" cy="495819"/>
          </a:xfrm>
          <a:prstGeom prst="roundRect">
            <a:avLst/>
          </a:prstGeom>
          <a:solidFill>
            <a:srgbClr val="2C4D75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Google Shape;137;p17">
            <a:extLst>
              <a:ext uri="{FF2B5EF4-FFF2-40B4-BE49-F238E27FC236}">
                <a16:creationId xmlns="" xmlns:a16="http://schemas.microsoft.com/office/drawing/2014/main" id="{E84F35B2-051D-4568-AB3B-545C994559B7}"/>
              </a:ext>
            </a:extLst>
          </p:cNvPr>
          <p:cNvSpPr txBox="1"/>
          <p:nvPr/>
        </p:nvSpPr>
        <p:spPr>
          <a:xfrm>
            <a:off x="3021359" y="3161881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9,1%</a:t>
            </a:r>
          </a:p>
        </p:txBody>
      </p:sp>
      <p:sp>
        <p:nvSpPr>
          <p:cNvPr id="69" name="Google Shape;137;p17">
            <a:extLst>
              <a:ext uri="{FF2B5EF4-FFF2-40B4-BE49-F238E27FC236}">
                <a16:creationId xmlns="" xmlns:a16="http://schemas.microsoft.com/office/drawing/2014/main" id="{0DC50FC4-8697-4167-A1ED-E39EB8043103}"/>
              </a:ext>
            </a:extLst>
          </p:cNvPr>
          <p:cNvSpPr txBox="1"/>
          <p:nvPr/>
        </p:nvSpPr>
        <p:spPr>
          <a:xfrm>
            <a:off x="709347" y="2550288"/>
            <a:ext cx="2262023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3B4555"/>
              </a:buClr>
              <a:buSzPts val="2400"/>
            </a:pPr>
            <a:r>
              <a:rPr lang="ru-RU" sz="1200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Как и где сдать анализы, КТ, показания для бесплатного проведения анализа, как определяют COVID-19</a:t>
            </a:r>
          </a:p>
        </p:txBody>
      </p:sp>
      <p:cxnSp>
        <p:nvCxnSpPr>
          <p:cNvPr id="72" name="Соединитель: уступ 71">
            <a:extLst>
              <a:ext uri="{FF2B5EF4-FFF2-40B4-BE49-F238E27FC236}">
                <a16:creationId xmlns="" xmlns:a16="http://schemas.microsoft.com/office/drawing/2014/main" id="{E933A403-90BF-43A4-89A5-3F37B600505E}"/>
              </a:ext>
            </a:extLst>
          </p:cNvPr>
          <p:cNvCxnSpPr>
            <a:cxnSpLocks/>
          </p:cNvCxnSpPr>
          <p:nvPr/>
        </p:nvCxnSpPr>
        <p:spPr>
          <a:xfrm>
            <a:off x="1314612" y="2450919"/>
            <a:ext cx="3829994" cy="17423"/>
          </a:xfrm>
          <a:prstGeom prst="bentConnector3">
            <a:avLst>
              <a:gd name="adj1" fmla="val 100733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: скругленные углы 72">
            <a:extLst>
              <a:ext uri="{FF2B5EF4-FFF2-40B4-BE49-F238E27FC236}">
                <a16:creationId xmlns="" xmlns:a16="http://schemas.microsoft.com/office/drawing/2014/main" id="{A45EC1CC-BB1C-47B3-AC73-25768CA14AC0}"/>
              </a:ext>
            </a:extLst>
          </p:cNvPr>
          <p:cNvSpPr/>
          <p:nvPr/>
        </p:nvSpPr>
        <p:spPr>
          <a:xfrm>
            <a:off x="3605486" y="1929557"/>
            <a:ext cx="706146" cy="495819"/>
          </a:xfrm>
          <a:prstGeom prst="roundRect">
            <a:avLst/>
          </a:prstGeom>
          <a:solidFill>
            <a:srgbClr val="772C2A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Google Shape;137;p17">
            <a:extLst>
              <a:ext uri="{FF2B5EF4-FFF2-40B4-BE49-F238E27FC236}">
                <a16:creationId xmlns="" xmlns:a16="http://schemas.microsoft.com/office/drawing/2014/main" id="{00E9846A-00DD-4940-A813-36D8B78403C2}"/>
              </a:ext>
            </a:extLst>
          </p:cNvPr>
          <p:cNvSpPr txBox="1"/>
          <p:nvPr/>
        </p:nvSpPr>
        <p:spPr>
          <a:xfrm>
            <a:off x="3744306" y="2018149"/>
            <a:ext cx="100114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9%</a:t>
            </a:r>
          </a:p>
        </p:txBody>
      </p:sp>
      <p:sp>
        <p:nvSpPr>
          <p:cNvPr id="76" name="Google Shape;137;p17">
            <a:extLst>
              <a:ext uri="{FF2B5EF4-FFF2-40B4-BE49-F238E27FC236}">
                <a16:creationId xmlns="" xmlns:a16="http://schemas.microsoft.com/office/drawing/2014/main" id="{426C3F99-8853-43F0-854B-31F94E96BF0E}"/>
              </a:ext>
            </a:extLst>
          </p:cNvPr>
          <p:cNvSpPr txBox="1"/>
          <p:nvPr/>
        </p:nvSpPr>
        <p:spPr>
          <a:xfrm>
            <a:off x="844397" y="1900874"/>
            <a:ext cx="2782293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Профилактика, в т.ч. вопросы по вакцинации </a:t>
            </a:r>
          </a:p>
        </p:txBody>
      </p:sp>
      <p:cxnSp>
        <p:nvCxnSpPr>
          <p:cNvPr id="80" name="Соединитель: уступ 79">
            <a:extLst>
              <a:ext uri="{FF2B5EF4-FFF2-40B4-BE49-F238E27FC236}">
                <a16:creationId xmlns="" xmlns:a16="http://schemas.microsoft.com/office/drawing/2014/main" id="{48BE5CB9-8D81-41D1-B4AF-8F12556E6513}"/>
              </a:ext>
            </a:extLst>
          </p:cNvPr>
          <p:cNvCxnSpPr>
            <a:cxnSpLocks/>
          </p:cNvCxnSpPr>
          <p:nvPr/>
        </p:nvCxnSpPr>
        <p:spPr>
          <a:xfrm rot="10800000">
            <a:off x="2460866" y="1771041"/>
            <a:ext cx="2990596" cy="542392"/>
          </a:xfrm>
          <a:prstGeom prst="bentConnector3">
            <a:avLst>
              <a:gd name="adj1" fmla="val 1164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: скругленные углы 84">
            <a:extLst>
              <a:ext uri="{FF2B5EF4-FFF2-40B4-BE49-F238E27FC236}">
                <a16:creationId xmlns="" xmlns:a16="http://schemas.microsoft.com/office/drawing/2014/main" id="{D366B507-C973-430F-869A-011BD3AE2FE9}"/>
              </a:ext>
            </a:extLst>
          </p:cNvPr>
          <p:cNvSpPr/>
          <p:nvPr/>
        </p:nvSpPr>
        <p:spPr>
          <a:xfrm>
            <a:off x="4745453" y="1463305"/>
            <a:ext cx="601650" cy="361548"/>
          </a:xfrm>
          <a:prstGeom prst="roundRect">
            <a:avLst/>
          </a:prstGeom>
          <a:solidFill>
            <a:srgbClr val="5F7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Google Shape;137;p17">
            <a:extLst>
              <a:ext uri="{FF2B5EF4-FFF2-40B4-BE49-F238E27FC236}">
                <a16:creationId xmlns="" xmlns:a16="http://schemas.microsoft.com/office/drawing/2014/main" id="{E5D1194D-0C9D-43DB-9039-7322666EAB6B}"/>
              </a:ext>
            </a:extLst>
          </p:cNvPr>
          <p:cNvSpPr txBox="1"/>
          <p:nvPr/>
        </p:nvSpPr>
        <p:spPr>
          <a:xfrm>
            <a:off x="4779821" y="1463305"/>
            <a:ext cx="72957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3B4555"/>
              </a:buClr>
              <a:buSzPts val="2400"/>
            </a:pPr>
            <a:r>
              <a:rPr lang="ru-RU" b="1" dirty="0">
                <a:solidFill>
                  <a:schemeClr val="bg1"/>
                </a:solidFill>
                <a:latin typeface="Tahoma"/>
                <a:ea typeface="Tahoma"/>
                <a:cs typeface="Tahoma"/>
                <a:sym typeface="Tahoma"/>
              </a:rPr>
              <a:t>1%</a:t>
            </a:r>
          </a:p>
        </p:txBody>
      </p:sp>
      <p:sp>
        <p:nvSpPr>
          <p:cNvPr id="87" name="Google Shape;137;p17">
            <a:extLst>
              <a:ext uri="{FF2B5EF4-FFF2-40B4-BE49-F238E27FC236}">
                <a16:creationId xmlns="" xmlns:a16="http://schemas.microsoft.com/office/drawing/2014/main" id="{B28BE7D2-C8B2-4ACD-96DD-482B42934C95}"/>
              </a:ext>
            </a:extLst>
          </p:cNvPr>
          <p:cNvSpPr txBox="1"/>
          <p:nvPr/>
        </p:nvSpPr>
        <p:spPr>
          <a:xfrm>
            <a:off x="1102994" y="1432086"/>
            <a:ext cx="361625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>
              <a:buClr>
                <a:srgbClr val="3B4555"/>
              </a:buClr>
              <a:buSzPts val="2400"/>
            </a:pPr>
            <a:r>
              <a:rPr lang="ru-RU" b="1" dirty="0">
                <a:solidFill>
                  <a:srgbClr val="3B4555"/>
                </a:solidFill>
                <a:latin typeface="Tahoma"/>
                <a:ea typeface="Tahoma"/>
                <a:cs typeface="Tahoma"/>
                <a:sym typeface="Tahoma"/>
              </a:rPr>
              <a:t>Помощь волонтеров</a:t>
            </a:r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C2C99272-13E3-48E2-B660-114F1090CEB2}"/>
              </a:ext>
            </a:extLst>
          </p:cNvPr>
          <p:cNvSpPr/>
          <p:nvPr/>
        </p:nvSpPr>
        <p:spPr>
          <a:xfrm>
            <a:off x="6231174" y="3568714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4C61176E-FBF1-4CE5-B510-953AB33B29BC}"/>
              </a:ext>
            </a:extLst>
          </p:cNvPr>
          <p:cNvSpPr/>
          <p:nvPr/>
        </p:nvSpPr>
        <p:spPr>
          <a:xfrm>
            <a:off x="6233437" y="5078298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>
            <a:extLst>
              <a:ext uri="{FF2B5EF4-FFF2-40B4-BE49-F238E27FC236}">
                <a16:creationId xmlns="" xmlns:a16="http://schemas.microsoft.com/office/drawing/2014/main" id="{C4028200-CC0C-4E1D-82F3-31D735084FB5}"/>
              </a:ext>
            </a:extLst>
          </p:cNvPr>
          <p:cNvSpPr/>
          <p:nvPr/>
        </p:nvSpPr>
        <p:spPr>
          <a:xfrm>
            <a:off x="5611174" y="5341784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D9C9EDEF-B3C5-49BF-89A9-5A39BF04F60C}"/>
              </a:ext>
            </a:extLst>
          </p:cNvPr>
          <p:cNvSpPr/>
          <p:nvPr/>
        </p:nvSpPr>
        <p:spPr>
          <a:xfrm>
            <a:off x="5127169" y="5191067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279C782F-4B21-4B52-A755-930674BC374C}"/>
              </a:ext>
            </a:extLst>
          </p:cNvPr>
          <p:cNvSpPr/>
          <p:nvPr/>
        </p:nvSpPr>
        <p:spPr>
          <a:xfrm>
            <a:off x="4540169" y="3996217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830D7F4B-A6E2-429C-9876-F90587DAC696}"/>
              </a:ext>
            </a:extLst>
          </p:cNvPr>
          <p:cNvSpPr/>
          <p:nvPr/>
        </p:nvSpPr>
        <p:spPr>
          <a:xfrm>
            <a:off x="4558531" y="3050731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565C41C6-B7CA-4A5E-8116-BF094E5213D5}"/>
              </a:ext>
            </a:extLst>
          </p:cNvPr>
          <p:cNvSpPr/>
          <p:nvPr/>
        </p:nvSpPr>
        <p:spPr>
          <a:xfrm>
            <a:off x="5127169" y="2448127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DF896CD3-0699-40C6-8EE3-5F913081BDC6}"/>
              </a:ext>
            </a:extLst>
          </p:cNvPr>
          <p:cNvSpPr/>
          <p:nvPr/>
        </p:nvSpPr>
        <p:spPr>
          <a:xfrm>
            <a:off x="5503867" y="2359731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>
            <a:extLst>
              <a:ext uri="{FF2B5EF4-FFF2-40B4-BE49-F238E27FC236}">
                <a16:creationId xmlns="" xmlns:a16="http://schemas.microsoft.com/office/drawing/2014/main" id="{6707DEC7-0526-43CF-B505-9BCDC5B81B71}"/>
              </a:ext>
            </a:extLst>
          </p:cNvPr>
          <p:cNvSpPr/>
          <p:nvPr/>
        </p:nvSpPr>
        <p:spPr>
          <a:xfrm>
            <a:off x="5382604" y="2279079"/>
            <a:ext cx="95389" cy="9538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84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775" y="1587"/>
            <a:ext cx="9512299" cy="64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/>
          <p:nvPr/>
        </p:nvSpPr>
        <p:spPr>
          <a:xfrm>
            <a:off x="722416" y="2445746"/>
            <a:ext cx="4445100" cy="10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Tahoma"/>
              <a:buNone/>
            </a:pPr>
            <a:r>
              <a:rPr lang="en-US" sz="3200" b="1" i="0" u="none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БЛАГОДАРЮ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Tahoma"/>
              <a:buNone/>
            </a:pPr>
            <a:r>
              <a:rPr lang="en-US" sz="3200" b="1" i="0" u="none" dirty="0">
                <a:solidFill>
                  <a:srgbClr val="17375E"/>
                </a:solidFill>
                <a:latin typeface="Tahoma"/>
                <a:ea typeface="Tahoma"/>
                <a:cs typeface="Tahoma"/>
                <a:sym typeface="Tahoma"/>
              </a:rPr>
              <a:t>ЗА ВНИМАНИЕ!</a:t>
            </a:r>
            <a:endParaRPr b="1" dirty="0"/>
          </a:p>
        </p:txBody>
      </p:sp>
      <p:pic>
        <p:nvPicPr>
          <p:cNvPr id="5" name="Google Shape;93;p13">
            <a:extLst>
              <a:ext uri="{FF2B5EF4-FFF2-40B4-BE49-F238E27FC236}">
                <a16:creationId xmlns="" xmlns:a16="http://schemas.microsoft.com/office/drawing/2014/main" id="{C5FB8898-4514-451C-824A-A3B9D0716D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2416" y="381861"/>
            <a:ext cx="754062" cy="10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237</Words>
  <Application>Microsoft Office PowerPoint</Application>
  <PresentationFormat>Произвольный</PresentationFormat>
  <Paragraphs>90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udanest89065</dc:creator>
  <cp:lastModifiedBy>Хозяин</cp:lastModifiedBy>
  <cp:revision>44</cp:revision>
  <dcterms:modified xsi:type="dcterms:W3CDTF">2020-12-08T16:47:10Z</dcterms:modified>
</cp:coreProperties>
</file>